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57" r:id="rId3"/>
    <p:sldId id="258" r:id="rId4"/>
    <p:sldId id="289" r:id="rId5"/>
    <p:sldId id="263" r:id="rId6"/>
    <p:sldId id="264" r:id="rId7"/>
    <p:sldId id="288" r:id="rId8"/>
    <p:sldId id="276" r:id="rId9"/>
    <p:sldId id="277" r:id="rId10"/>
    <p:sldId id="278" r:id="rId11"/>
    <p:sldId id="279" r:id="rId12"/>
    <p:sldId id="280" r:id="rId13"/>
    <p:sldId id="271" r:id="rId14"/>
    <p:sldId id="273" r:id="rId15"/>
    <p:sldId id="272" r:id="rId16"/>
    <p:sldId id="274" r:id="rId17"/>
    <p:sldId id="290" r:id="rId18"/>
    <p:sldId id="291" r:id="rId19"/>
    <p:sldId id="292" r:id="rId20"/>
    <p:sldId id="293" r:id="rId21"/>
    <p:sldId id="267" r:id="rId22"/>
    <p:sldId id="268" r:id="rId23"/>
    <p:sldId id="269" r:id="rId24"/>
    <p:sldId id="270" r:id="rId25"/>
    <p:sldId id="281" r:id="rId26"/>
    <p:sldId id="282" r:id="rId27"/>
    <p:sldId id="284" r:id="rId28"/>
    <p:sldId id="285" r:id="rId29"/>
    <p:sldId id="287" r:id="rId3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5" autoAdjust="0"/>
    <p:restoredTop sz="94660"/>
  </p:normalViewPr>
  <p:slideViewPr>
    <p:cSldViewPr>
      <p:cViewPr varScale="1">
        <p:scale>
          <a:sx n="83" d="100"/>
          <a:sy n="83" d="100"/>
        </p:scale>
        <p:origin x="-1824"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12" name="Прямоугольник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Скругленный прямоугольник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Подзаголовок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28" name="Дата 27"/>
          <p:cNvSpPr>
            <a:spLocks noGrp="1"/>
          </p:cNvSpPr>
          <p:nvPr>
            <p:ph type="dt" sz="half" idx="10"/>
          </p:nvPr>
        </p:nvSpPr>
        <p:spPr/>
        <p:txBody>
          <a:bodyPr/>
          <a:lstStyle/>
          <a:p>
            <a:fld id="{BB833D82-006B-4175-9214-C6A07BF14C8E}" type="datetimeFigureOut">
              <a:rPr lang="ru-RU" smtClean="0"/>
              <a:pPr/>
              <a:t>12.04.2017</a:t>
            </a:fld>
            <a:endParaRPr lang="ru-RU"/>
          </a:p>
        </p:txBody>
      </p:sp>
      <p:sp>
        <p:nvSpPr>
          <p:cNvPr id="17" name="Нижний колонтитул 16"/>
          <p:cNvSpPr>
            <a:spLocks noGrp="1"/>
          </p:cNvSpPr>
          <p:nvPr>
            <p:ph type="ftr" sz="quarter" idx="11"/>
          </p:nvPr>
        </p:nvSpPr>
        <p:spPr/>
        <p:txBody>
          <a:bodyPr/>
          <a:lstStyle/>
          <a:p>
            <a:endParaRPr lang="ru-RU"/>
          </a:p>
        </p:txBody>
      </p:sp>
      <p:sp>
        <p:nvSpPr>
          <p:cNvPr id="29" name="Номер слайда 28"/>
          <p:cNvSpPr>
            <a:spLocks noGrp="1"/>
          </p:cNvSpPr>
          <p:nvPr>
            <p:ph type="sldNum" sz="quarter" idx="12"/>
          </p:nvPr>
        </p:nvSpPr>
        <p:spPr/>
        <p:txBody>
          <a:bodyPr lIns="0" tIns="0" rIns="0" bIns="0">
            <a:noAutofit/>
          </a:bodyPr>
          <a:lstStyle>
            <a:lvl1pPr>
              <a:defRPr sz="1400">
                <a:solidFill>
                  <a:srgbClr val="FFFFFF"/>
                </a:solidFill>
              </a:defRPr>
            </a:lvl1pPr>
          </a:lstStyle>
          <a:p>
            <a:fld id="{B0A1A82B-71EB-4F48-A1CC-28D0F4A934D2}" type="slidenum">
              <a:rPr lang="ru-RU" smtClean="0"/>
              <a:pPr/>
              <a:t>‹#›</a:t>
            </a:fld>
            <a:endParaRPr lang="ru-RU"/>
          </a:p>
        </p:txBody>
      </p:sp>
      <p:sp>
        <p:nvSpPr>
          <p:cNvPr id="7" name="Прямоугольник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Прямоугольник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оугольник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Заголовок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ru-RU" smtClean="0"/>
              <a:t>Образец заголовка</a:t>
            </a:r>
            <a:endParaRPr kumimoji="0" lang="en-US"/>
          </a:p>
        </p:txBody>
      </p:sp>
    </p:spTree>
  </p:cSld>
  <p:clrMapOvr>
    <a:masterClrMapping/>
  </p:clrMapOvr>
  <p:transition>
    <p:wipe di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B833D82-006B-4175-9214-C6A07BF14C8E}" type="datetimeFigureOut">
              <a:rPr lang="ru-RU" smtClean="0"/>
              <a:pPr/>
              <a:t>12.04.2017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0A1A82B-71EB-4F48-A1CC-28D0F4A934D2}" type="slidenum">
              <a:rPr lang="ru-RU" smtClean="0"/>
              <a:pPr/>
              <a:t>‹#›</a:t>
            </a:fld>
            <a:endParaRPr lang="ru-RU"/>
          </a:p>
        </p:txBody>
      </p:sp>
    </p:spTree>
  </p:cSld>
  <p:clrMapOvr>
    <a:masterClrMapping/>
  </p:clrMapOvr>
  <p:transition>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41"/>
            <a:ext cx="2011680" cy="5851525"/>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914400" y="274640"/>
            <a:ext cx="5562600" cy="5851525"/>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B833D82-006B-4175-9214-C6A07BF14C8E}" type="datetimeFigureOut">
              <a:rPr lang="ru-RU" smtClean="0"/>
              <a:pPr/>
              <a:t>12.04.2017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0A1A82B-71EB-4F48-A1CC-28D0F4A934D2}" type="slidenum">
              <a:rPr lang="ru-RU" smtClean="0"/>
              <a:pPr/>
              <a:t>‹#›</a:t>
            </a:fld>
            <a:endParaRPr lang="ru-RU"/>
          </a:p>
        </p:txBody>
      </p:sp>
    </p:spTree>
  </p:cSld>
  <p:clrMapOvr>
    <a:masterClrMapping/>
  </p:clrMapOvr>
  <p:transition>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4" name="Дата 3"/>
          <p:cNvSpPr>
            <a:spLocks noGrp="1"/>
          </p:cNvSpPr>
          <p:nvPr>
            <p:ph type="dt" sz="half" idx="10"/>
          </p:nvPr>
        </p:nvSpPr>
        <p:spPr/>
        <p:txBody>
          <a:bodyPr/>
          <a:lstStyle/>
          <a:p>
            <a:fld id="{BB833D82-006B-4175-9214-C6A07BF14C8E}" type="datetimeFigureOut">
              <a:rPr lang="ru-RU" smtClean="0"/>
              <a:pPr/>
              <a:t>12.04.2017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0A1A82B-71EB-4F48-A1CC-28D0F4A934D2}" type="slidenum">
              <a:rPr lang="ru-RU" smtClean="0"/>
              <a:pPr/>
              <a:t>‹#›</a:t>
            </a:fld>
            <a:endParaRPr lang="ru-RU"/>
          </a:p>
        </p:txBody>
      </p:sp>
      <p:sp>
        <p:nvSpPr>
          <p:cNvPr id="8" name="Объект 7"/>
          <p:cNvSpPr>
            <a:spLocks noGrp="1"/>
          </p:cNvSpPr>
          <p:nvPr>
            <p:ph sz="quarter" idx="1"/>
          </p:nvPr>
        </p:nvSpPr>
        <p:spPr>
          <a:xfrm>
            <a:off x="914400" y="1447800"/>
            <a:ext cx="7772400" cy="4572000"/>
          </a:xfrm>
        </p:spPr>
        <p:txBody>
          <a:bodyPr vert="horz"/>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Tree>
  </p:cSld>
  <p:clrMapOvr>
    <a:masterClrMapping/>
  </p:clrMapOvr>
  <p:transition>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11" name="Прямоугольник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Скругленный прямоугольник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Заголовок 1"/>
          <p:cNvSpPr>
            <a:spLocks noGrp="1"/>
          </p:cNvSpPr>
          <p:nvPr>
            <p:ph type="title"/>
          </p:nvPr>
        </p:nvSpPr>
        <p:spPr>
          <a:xfrm>
            <a:off x="722313" y="952500"/>
            <a:ext cx="7772400" cy="1362075"/>
          </a:xfrm>
        </p:spPr>
        <p:txBody>
          <a:bodyPr anchor="b" anchorCtr="0"/>
          <a:lstStyle>
            <a:lvl1pPr algn="l">
              <a:buNone/>
              <a:defRPr sz="4000" b="0" cap="none"/>
            </a:lvl1pPr>
          </a:lstStyle>
          <a:p>
            <a:r>
              <a:rPr kumimoji="0" lang="ru-RU" smtClean="0"/>
              <a:t>Образец заголовка</a:t>
            </a:r>
            <a:endParaRPr kumimoji="0" lang="en-US"/>
          </a:p>
        </p:txBody>
      </p:sp>
      <p:sp>
        <p:nvSpPr>
          <p:cNvPr id="3" name="Текст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p>
            <a:fld id="{BB833D82-006B-4175-9214-C6A07BF14C8E}" type="datetimeFigureOut">
              <a:rPr lang="ru-RU" smtClean="0"/>
              <a:pPr/>
              <a:t>12.04.2017</a:t>
            </a:fld>
            <a:endParaRPr lang="ru-RU"/>
          </a:p>
        </p:txBody>
      </p:sp>
      <p:sp>
        <p:nvSpPr>
          <p:cNvPr id="5" name="Нижний колонтитул 4"/>
          <p:cNvSpPr>
            <a:spLocks noGrp="1"/>
          </p:cNvSpPr>
          <p:nvPr>
            <p:ph type="ftr" sz="quarter" idx="11"/>
          </p:nvPr>
        </p:nvSpPr>
        <p:spPr>
          <a:xfrm>
            <a:off x="800100" y="6172200"/>
            <a:ext cx="4000500" cy="457200"/>
          </a:xfrm>
        </p:spPr>
        <p:txBody>
          <a:bodyPr/>
          <a:lstStyle/>
          <a:p>
            <a:endParaRPr lang="ru-RU"/>
          </a:p>
        </p:txBody>
      </p:sp>
      <p:sp>
        <p:nvSpPr>
          <p:cNvPr id="7" name="Прямоугольник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Прямоугольник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Прямоугольник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Номер слайда 5"/>
          <p:cNvSpPr>
            <a:spLocks noGrp="1"/>
          </p:cNvSpPr>
          <p:nvPr>
            <p:ph type="sldNum" sz="quarter" idx="12"/>
          </p:nvPr>
        </p:nvSpPr>
        <p:spPr>
          <a:xfrm>
            <a:off x="146304" y="6208776"/>
            <a:ext cx="457200" cy="457200"/>
          </a:xfrm>
        </p:spPr>
        <p:txBody>
          <a:bodyPr/>
          <a:lstStyle/>
          <a:p>
            <a:fld id="{B0A1A82B-71EB-4F48-A1CC-28D0F4A934D2}" type="slidenum">
              <a:rPr lang="ru-RU" smtClean="0"/>
              <a:pPr/>
              <a:t>‹#›</a:t>
            </a:fld>
            <a:endParaRPr lang="ru-RU"/>
          </a:p>
        </p:txBody>
      </p:sp>
    </p:spTree>
  </p:cSld>
  <p:clrMapOvr>
    <a:masterClrMapping/>
  </p:clrMapOvr>
  <p:transition>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5" name="Дата 4"/>
          <p:cNvSpPr>
            <a:spLocks noGrp="1"/>
          </p:cNvSpPr>
          <p:nvPr>
            <p:ph type="dt" sz="half" idx="10"/>
          </p:nvPr>
        </p:nvSpPr>
        <p:spPr/>
        <p:txBody>
          <a:bodyPr/>
          <a:lstStyle/>
          <a:p>
            <a:fld id="{BB833D82-006B-4175-9214-C6A07BF14C8E}" type="datetimeFigureOut">
              <a:rPr lang="ru-RU" smtClean="0"/>
              <a:pPr/>
              <a:t>12.04.2017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0A1A82B-71EB-4F48-A1CC-28D0F4A934D2}" type="slidenum">
              <a:rPr lang="ru-RU" smtClean="0"/>
              <a:pPr/>
              <a:t>‹#›</a:t>
            </a:fld>
            <a:endParaRPr lang="ru-RU"/>
          </a:p>
        </p:txBody>
      </p:sp>
      <p:sp>
        <p:nvSpPr>
          <p:cNvPr id="9" name="Объект 8"/>
          <p:cNvSpPr>
            <a:spLocks noGrp="1"/>
          </p:cNvSpPr>
          <p:nvPr>
            <p:ph sz="quarter" idx="1"/>
          </p:nvPr>
        </p:nvSpPr>
        <p:spPr>
          <a:xfrm>
            <a:off x="914400" y="1447800"/>
            <a:ext cx="3749040" cy="4572000"/>
          </a:xfrm>
        </p:spPr>
        <p:txBody>
          <a:bodyPr vert="horz"/>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11" name="Объект 10"/>
          <p:cNvSpPr>
            <a:spLocks noGrp="1"/>
          </p:cNvSpPr>
          <p:nvPr>
            <p:ph sz="quarter" idx="2"/>
          </p:nvPr>
        </p:nvSpPr>
        <p:spPr>
          <a:xfrm>
            <a:off x="4933950" y="1447800"/>
            <a:ext cx="3749040" cy="4572000"/>
          </a:xfrm>
        </p:spPr>
        <p:txBody>
          <a:bodyPr vert="horz"/>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Tree>
  </p:cSld>
  <p:clrMapOvr>
    <a:masterClrMapping/>
  </p:clrMapOvr>
  <p:transition>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273050"/>
            <a:ext cx="7772400" cy="1143000"/>
          </a:xfrm>
        </p:spPr>
        <p:txBody>
          <a:bodyPr anchor="b" anchorCtr="0"/>
          <a:lstStyle>
            <a:lvl1pPr>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7" name="Дата 6"/>
          <p:cNvSpPr>
            <a:spLocks noGrp="1"/>
          </p:cNvSpPr>
          <p:nvPr>
            <p:ph type="dt" sz="half" idx="10"/>
          </p:nvPr>
        </p:nvSpPr>
        <p:spPr/>
        <p:txBody>
          <a:bodyPr/>
          <a:lstStyle/>
          <a:p>
            <a:fld id="{BB833D82-006B-4175-9214-C6A07BF14C8E}" type="datetimeFigureOut">
              <a:rPr lang="ru-RU" smtClean="0"/>
              <a:pPr/>
              <a:t>12.04.2017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0A1A82B-71EB-4F48-A1CC-28D0F4A934D2}" type="slidenum">
              <a:rPr lang="ru-RU" smtClean="0"/>
              <a:pPr/>
              <a:t>‹#›</a:t>
            </a:fld>
            <a:endParaRPr lang="ru-RU"/>
          </a:p>
        </p:txBody>
      </p:sp>
      <p:sp>
        <p:nvSpPr>
          <p:cNvPr id="11" name="Объект 10"/>
          <p:cNvSpPr>
            <a:spLocks noGrp="1"/>
          </p:cNvSpPr>
          <p:nvPr>
            <p:ph sz="half" idx="2"/>
          </p:nvPr>
        </p:nvSpPr>
        <p:spPr>
          <a:xfrm>
            <a:off x="914400" y="2247900"/>
            <a:ext cx="3733800" cy="3886200"/>
          </a:xfrm>
        </p:spPr>
        <p:txBody>
          <a:bodyPr vert="horz"/>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13" name="Объект 12"/>
          <p:cNvSpPr>
            <a:spLocks noGrp="1"/>
          </p:cNvSpPr>
          <p:nvPr>
            <p:ph sz="half" idx="4"/>
          </p:nvPr>
        </p:nvSpPr>
        <p:spPr>
          <a:xfrm>
            <a:off x="4953000" y="2247900"/>
            <a:ext cx="3733800" cy="3886200"/>
          </a:xfrm>
        </p:spPr>
        <p:txBody>
          <a:bodyPr vert="horz"/>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Tree>
  </p:cSld>
  <p:clrMapOvr>
    <a:masterClrMapping/>
  </p:clrMapOvr>
  <p:transition>
    <p:wipe di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p>
            <a:fld id="{BB833D82-006B-4175-9214-C6A07BF14C8E}" type="datetimeFigureOut">
              <a:rPr lang="ru-RU" smtClean="0"/>
              <a:pPr/>
              <a:t>12.04.2017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0A1A82B-71EB-4F48-A1CC-28D0F4A934D2}" type="slidenum">
              <a:rPr lang="ru-RU" smtClean="0"/>
              <a:pPr/>
              <a:t>‹#›</a:t>
            </a:fld>
            <a:endParaRPr lang="ru-RU"/>
          </a:p>
        </p:txBody>
      </p:sp>
    </p:spTree>
  </p:cSld>
  <p:clrMapOvr>
    <a:masterClrMapping/>
  </p:clrMapOvr>
  <p:transition>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B833D82-006B-4175-9214-C6A07BF14C8E}" type="datetimeFigureOut">
              <a:rPr lang="ru-RU" smtClean="0"/>
              <a:pPr/>
              <a:t>12.04.2017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0A1A82B-71EB-4F48-A1CC-28D0F4A934D2}" type="slidenum">
              <a:rPr lang="ru-RU" smtClean="0"/>
              <a:pPr/>
              <a:t>‹#›</a:t>
            </a:fld>
            <a:endParaRPr lang="ru-RU"/>
          </a:p>
        </p:txBody>
      </p:sp>
    </p:spTree>
  </p:cSld>
  <p:clrMapOvr>
    <a:masterClrMapping/>
  </p:clrMapOvr>
  <p:transition>
    <p:wipe di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8" name="Прямоугольник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Скругленный прямоугольник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Заголовок 1"/>
          <p:cNvSpPr>
            <a:spLocks noGrp="1"/>
          </p:cNvSpPr>
          <p:nvPr>
            <p:ph type="title"/>
          </p:nvPr>
        </p:nvSpPr>
        <p:spPr>
          <a:xfrm>
            <a:off x="914400" y="273050"/>
            <a:ext cx="7772400" cy="1143000"/>
          </a:xfrm>
        </p:spPr>
        <p:txBody>
          <a:bodyPr anchor="b" anchorCtr="0"/>
          <a:lstStyle>
            <a:lvl1pPr algn="l">
              <a:buNone/>
              <a:defRPr sz="4000" b="0"/>
            </a:lvl1pPr>
          </a:lstStyle>
          <a:p>
            <a:r>
              <a:rPr kumimoji="0" lang="ru-RU" smtClean="0"/>
              <a:t>Образец заголовка</a:t>
            </a:r>
            <a:endParaRPr kumimoji="0" lang="en-US"/>
          </a:p>
        </p:txBody>
      </p:sp>
      <p:sp>
        <p:nvSpPr>
          <p:cNvPr id="3" name="Текст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ru-RU" smtClean="0"/>
              <a:t>Образец текста</a:t>
            </a:r>
          </a:p>
        </p:txBody>
      </p:sp>
      <p:sp>
        <p:nvSpPr>
          <p:cNvPr id="5" name="Дата 4"/>
          <p:cNvSpPr>
            <a:spLocks noGrp="1"/>
          </p:cNvSpPr>
          <p:nvPr>
            <p:ph type="dt" sz="half" idx="10"/>
          </p:nvPr>
        </p:nvSpPr>
        <p:spPr/>
        <p:txBody>
          <a:bodyPr/>
          <a:lstStyle/>
          <a:p>
            <a:fld id="{BB833D82-006B-4175-9214-C6A07BF14C8E}" type="datetimeFigureOut">
              <a:rPr lang="ru-RU" smtClean="0"/>
              <a:pPr/>
              <a:t>12.04.2017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0A1A82B-71EB-4F48-A1CC-28D0F4A934D2}" type="slidenum">
              <a:rPr lang="ru-RU" smtClean="0"/>
              <a:pPr/>
              <a:t>‹#›</a:t>
            </a:fld>
            <a:endParaRPr lang="ru-RU"/>
          </a:p>
        </p:txBody>
      </p:sp>
      <p:sp>
        <p:nvSpPr>
          <p:cNvPr id="11" name="Объект 10"/>
          <p:cNvSpPr>
            <a:spLocks noGrp="1"/>
          </p:cNvSpPr>
          <p:nvPr>
            <p:ph sz="quarter" idx="1"/>
          </p:nvPr>
        </p:nvSpPr>
        <p:spPr>
          <a:xfrm>
            <a:off x="2971800" y="1600200"/>
            <a:ext cx="5715000" cy="4495800"/>
          </a:xfrm>
        </p:spPr>
        <p:txBody>
          <a:bodyPr vert="horz"/>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Tree>
  </p:cSld>
  <p:clrMapOvr>
    <a:masterClrMapping/>
  </p:clrMapOvr>
  <p:transition>
    <p:wipe di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ru-RU" smtClean="0"/>
              <a:t>Образец заголовка</a:t>
            </a:r>
            <a:endParaRPr kumimoji="0" lang="en-US"/>
          </a:p>
        </p:txBody>
      </p:sp>
      <p:sp>
        <p:nvSpPr>
          <p:cNvPr id="4" name="Текст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ru-RU" smtClean="0"/>
              <a:t>Образец текста</a:t>
            </a:r>
          </a:p>
        </p:txBody>
      </p:sp>
      <p:sp>
        <p:nvSpPr>
          <p:cNvPr id="5" name="Дата 4"/>
          <p:cNvSpPr>
            <a:spLocks noGrp="1"/>
          </p:cNvSpPr>
          <p:nvPr>
            <p:ph type="dt" sz="half" idx="10"/>
          </p:nvPr>
        </p:nvSpPr>
        <p:spPr/>
        <p:txBody>
          <a:bodyPr/>
          <a:lstStyle/>
          <a:p>
            <a:fld id="{BB833D82-006B-4175-9214-C6A07BF14C8E}" type="datetimeFigureOut">
              <a:rPr lang="ru-RU" smtClean="0"/>
              <a:pPr/>
              <a:t>12.04.2017</a:t>
            </a:fld>
            <a:endParaRPr lang="ru-RU"/>
          </a:p>
        </p:txBody>
      </p:sp>
      <p:sp>
        <p:nvSpPr>
          <p:cNvPr id="6" name="Нижний колонтитул 5"/>
          <p:cNvSpPr>
            <a:spLocks noGrp="1"/>
          </p:cNvSpPr>
          <p:nvPr>
            <p:ph type="ftr" sz="quarter" idx="11"/>
          </p:nvPr>
        </p:nvSpPr>
        <p:spPr>
          <a:xfrm>
            <a:off x="914400" y="6172200"/>
            <a:ext cx="3886200" cy="457200"/>
          </a:xfrm>
        </p:spPr>
        <p:txBody>
          <a:bodyPr/>
          <a:lstStyle/>
          <a:p>
            <a:endParaRPr lang="ru-RU"/>
          </a:p>
        </p:txBody>
      </p:sp>
      <p:sp>
        <p:nvSpPr>
          <p:cNvPr id="7" name="Номер слайда 6"/>
          <p:cNvSpPr>
            <a:spLocks noGrp="1"/>
          </p:cNvSpPr>
          <p:nvPr>
            <p:ph type="sldNum" sz="quarter" idx="12"/>
          </p:nvPr>
        </p:nvSpPr>
        <p:spPr>
          <a:xfrm>
            <a:off x="146304" y="6208776"/>
            <a:ext cx="457200" cy="457200"/>
          </a:xfrm>
        </p:spPr>
        <p:txBody>
          <a:bodyPr/>
          <a:lstStyle/>
          <a:p>
            <a:fld id="{B0A1A82B-71EB-4F48-A1CC-28D0F4A934D2}" type="slidenum">
              <a:rPr lang="ru-RU" smtClean="0"/>
              <a:pPr/>
              <a:t>‹#›</a:t>
            </a:fld>
            <a:endParaRPr lang="ru-RU"/>
          </a:p>
        </p:txBody>
      </p:sp>
      <p:sp>
        <p:nvSpPr>
          <p:cNvPr id="11" name="Прямоугольник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ямоугольник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Прямоугольник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Рисунок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ru-RU" smtClean="0"/>
              <a:t>Вставка рисунка</a:t>
            </a:r>
            <a:endParaRPr kumimoji="0" lang="en-US" dirty="0"/>
          </a:p>
        </p:txBody>
      </p:sp>
    </p:spTree>
  </p:cSld>
  <p:clrMapOvr>
    <a:masterClrMapping/>
  </p:clrMapOvr>
  <p:transition>
    <p:wipe di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B0F0"/>
            </a:gs>
            <a:gs pos="0">
              <a:srgbClr val="85C2FF"/>
            </a:gs>
            <a:gs pos="39000">
              <a:srgbClr val="C4D6EB"/>
            </a:gs>
            <a:gs pos="60000">
              <a:srgbClr val="FFEBFA"/>
            </a:gs>
          </a:gsLst>
          <a:lin ang="5400000" scaled="0"/>
          <a:tileRect/>
        </a:gradFill>
        <a:effectLst/>
      </p:bgPr>
    </p:bg>
    <p:spTree>
      <p:nvGrpSpPr>
        <p:cNvPr id="1" name=""/>
        <p:cNvGrpSpPr/>
        <p:nvPr/>
      </p:nvGrpSpPr>
      <p:grpSpPr>
        <a:xfrm>
          <a:off x="0" y="0"/>
          <a:ext cx="0" cy="0"/>
          <a:chOff x="0" y="0"/>
          <a:chExt cx="0" cy="0"/>
        </a:xfrm>
      </p:grpSpPr>
      <p:sp>
        <p:nvSpPr>
          <p:cNvPr id="9" name="Прямоугольник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Скругленный прямоугольник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Заголовок 21"/>
          <p:cNvSpPr>
            <a:spLocks noGrp="1"/>
          </p:cNvSpPr>
          <p:nvPr>
            <p:ph type="title"/>
          </p:nvPr>
        </p:nvSpPr>
        <p:spPr>
          <a:xfrm>
            <a:off x="914400" y="274638"/>
            <a:ext cx="7772400" cy="1143000"/>
          </a:xfrm>
          <a:prstGeom prst="rect">
            <a:avLst/>
          </a:prstGeom>
        </p:spPr>
        <p:txBody>
          <a:bodyPr bIns="91440" anchor="b" anchorCtr="0">
            <a:normAutofit/>
          </a:bodyPr>
          <a:lstStyle/>
          <a:p>
            <a:r>
              <a:rPr kumimoji="0" lang="ru-RU" smtClean="0"/>
              <a:t>Образец заголовка</a:t>
            </a:r>
            <a:endParaRPr kumimoji="0" lang="en-US"/>
          </a:p>
        </p:txBody>
      </p:sp>
      <p:sp>
        <p:nvSpPr>
          <p:cNvPr id="13" name="Текст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4" name="Дата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BB833D82-006B-4175-9214-C6A07BF14C8E}" type="datetimeFigureOut">
              <a:rPr lang="ru-RU" smtClean="0"/>
              <a:pPr/>
              <a:t>12.04.2017</a:t>
            </a:fld>
            <a:endParaRPr lang="ru-RU"/>
          </a:p>
        </p:txBody>
      </p:sp>
      <p:sp>
        <p:nvSpPr>
          <p:cNvPr id="3" name="Нижний колонтитул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ru-RU"/>
          </a:p>
        </p:txBody>
      </p:sp>
      <p:sp>
        <p:nvSpPr>
          <p:cNvPr id="23" name="Номер слайда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0A1A82B-71EB-4F48-A1CC-28D0F4A934D2}"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p:wipe dir="d"/>
  </p:transition>
  <p:timing>
    <p:tnLst>
      <p:par>
        <p:cTn id="1" dur="indefinite" restart="never" nodeType="tmRoot"/>
      </p:par>
    </p:tnLst>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shutterstock_252624025-pic905-895x505-48590.jpg"/>
          <p:cNvPicPr>
            <a:picLocks noChangeAspect="1"/>
          </p:cNvPicPr>
          <p:nvPr/>
        </p:nvPicPr>
        <p:blipFill>
          <a:blip r:embed="rId2"/>
          <a:stretch>
            <a:fillRect/>
          </a:stretch>
        </p:blipFill>
        <p:spPr>
          <a:xfrm>
            <a:off x="3786182" y="2714620"/>
            <a:ext cx="4867423" cy="2740984"/>
          </a:xfrm>
          <a:prstGeom prst="rect">
            <a:avLst/>
          </a:prstGeom>
        </p:spPr>
      </p:pic>
      <p:sp>
        <p:nvSpPr>
          <p:cNvPr id="3" name="Подзаголовок 2"/>
          <p:cNvSpPr>
            <a:spLocks noGrp="1"/>
          </p:cNvSpPr>
          <p:nvPr>
            <p:ph type="subTitle" idx="1"/>
          </p:nvPr>
        </p:nvSpPr>
        <p:spPr>
          <a:xfrm>
            <a:off x="285720" y="5111781"/>
            <a:ext cx="7672414" cy="1746219"/>
          </a:xfrm>
        </p:spPr>
        <p:txBody>
          <a:bodyPr>
            <a:normAutofit fontScale="92500" lnSpcReduction="10000"/>
          </a:bodyPr>
          <a:lstStyle/>
          <a:p>
            <a:pPr algn="l"/>
            <a:r>
              <a:rPr lang="ru-RU" sz="2000" u="sng" dirty="0" smtClean="0">
                <a:solidFill>
                  <a:schemeClr val="tx1"/>
                </a:solidFill>
              </a:rPr>
              <a:t>Выполнили:</a:t>
            </a:r>
          </a:p>
          <a:p>
            <a:pPr algn="l"/>
            <a:r>
              <a:rPr lang="ru-RU" sz="2000" dirty="0" smtClean="0">
                <a:solidFill>
                  <a:schemeClr val="tx1"/>
                </a:solidFill>
              </a:rPr>
              <a:t>Ширяева Екатерина Дмитриевна</a:t>
            </a:r>
          </a:p>
          <a:p>
            <a:pPr algn="l"/>
            <a:r>
              <a:rPr lang="ru-RU" sz="2000" dirty="0" smtClean="0">
                <a:solidFill>
                  <a:schemeClr val="tx1"/>
                </a:solidFill>
              </a:rPr>
              <a:t>Федотова Анна Алексеевна</a:t>
            </a:r>
          </a:p>
          <a:p>
            <a:pPr algn="l"/>
            <a:r>
              <a:rPr lang="ru-RU" sz="2000" u="sng" dirty="0" smtClean="0">
                <a:solidFill>
                  <a:schemeClr val="tx1"/>
                </a:solidFill>
              </a:rPr>
              <a:t>Научный руководитель</a:t>
            </a:r>
            <a:r>
              <a:rPr lang="ru-RU" sz="2000" dirty="0" smtClean="0">
                <a:solidFill>
                  <a:schemeClr val="tx1"/>
                </a:solidFill>
              </a:rPr>
              <a:t>:</a:t>
            </a:r>
          </a:p>
          <a:p>
            <a:pPr algn="l"/>
            <a:r>
              <a:rPr lang="ru-RU" sz="2000" dirty="0" err="1" smtClean="0">
                <a:solidFill>
                  <a:schemeClr val="tx1"/>
                </a:solidFill>
              </a:rPr>
              <a:t>Щипанова</a:t>
            </a:r>
            <a:r>
              <a:rPr lang="ru-RU" sz="2000" dirty="0" smtClean="0">
                <a:solidFill>
                  <a:schemeClr val="tx1"/>
                </a:solidFill>
              </a:rPr>
              <a:t> Валерия Львовна</a:t>
            </a:r>
          </a:p>
          <a:p>
            <a:pPr algn="l"/>
            <a:endParaRPr lang="ru-RU" dirty="0"/>
          </a:p>
        </p:txBody>
      </p:sp>
      <p:sp>
        <p:nvSpPr>
          <p:cNvPr id="2" name="Заголовок 1"/>
          <p:cNvSpPr>
            <a:spLocks noGrp="1"/>
          </p:cNvSpPr>
          <p:nvPr>
            <p:ph type="ctrTitle"/>
          </p:nvPr>
        </p:nvSpPr>
        <p:spPr>
          <a:xfrm>
            <a:off x="285720" y="285728"/>
            <a:ext cx="8058152" cy="2857520"/>
          </a:xfrm>
        </p:spPr>
        <p:txBody>
          <a:bodyPr>
            <a:normAutofit/>
          </a:bodyPr>
          <a:lstStyle/>
          <a:p>
            <a:pPr algn="l"/>
            <a:r>
              <a:rPr lang="ru-RU" b="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ПРОБЛЕМЫ КОНТЕЙНЕРНЫХ ПЕРЕВОЗОК В РОССИИ И СТРАНАХ ЕАЭС</a:t>
            </a:r>
            <a:r>
              <a:rPr lang="ru-RU" dirty="0" smtClean="0"/>
              <a:t/>
            </a:r>
            <a:br>
              <a:rPr lang="ru-RU" dirty="0" smtClean="0"/>
            </a:br>
            <a:endParaRPr lang="ru-RU" dirty="0"/>
          </a:p>
        </p:txBody>
      </p:sp>
    </p:spTree>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a:spLocks noGrp="1"/>
          </p:cNvSpPr>
          <p:nvPr>
            <p:ph sz="quarter" idx="1"/>
          </p:nvPr>
        </p:nvSpPr>
        <p:spPr>
          <a:xfrm>
            <a:off x="4788024" y="188640"/>
            <a:ext cx="3898776" cy="5937523"/>
          </a:xfrm>
        </p:spPr>
        <p:txBody>
          <a:bodyPr>
            <a:normAutofit fontScale="77500" lnSpcReduction="20000"/>
          </a:bodyPr>
          <a:lstStyle/>
          <a:p>
            <a:pPr marL="0" indent="0">
              <a:buNone/>
            </a:pPr>
            <a:endParaRPr lang="ru-RU" dirty="0" smtClean="0"/>
          </a:p>
          <a:p>
            <a:pPr marL="0" indent="0">
              <a:buNone/>
            </a:pPr>
            <a:r>
              <a:rPr lang="ru-RU" dirty="0" smtClean="0"/>
              <a:t>Более 47% всех перевозок на рынке приходится на автомобильный и железнодорожный транспорт. При этом около 4% от общего объёма грузов перевозят по автодорогам. В последние годы этот показатель падает за счет:</a:t>
            </a:r>
          </a:p>
          <a:p>
            <a:endParaRPr lang="ru-RU" dirty="0" smtClean="0"/>
          </a:p>
          <a:p>
            <a:r>
              <a:rPr lang="ru-RU" dirty="0" smtClean="0"/>
              <a:t>увеличения налогов;</a:t>
            </a:r>
          </a:p>
          <a:p>
            <a:r>
              <a:rPr lang="ru-RU" dirty="0" smtClean="0"/>
              <a:t>трудностей, с которыми сталкиваются компании, желающие обновить свои автопарки;</a:t>
            </a:r>
          </a:p>
          <a:p>
            <a:r>
              <a:rPr lang="ru-RU" dirty="0" smtClean="0"/>
              <a:t>высоких цен на услуги дальнобойщиков – водителей категории Е не так много, требуемое вознаграждение за работу только растет.</a:t>
            </a:r>
            <a:endParaRPr lang="ru-RU" dirty="0"/>
          </a:p>
        </p:txBody>
      </p:sp>
      <p:pic>
        <p:nvPicPr>
          <p:cNvPr id="5124" name="Picture 4" descr="C:\Users\Дима\Desktop\Скриншот 11-04-2017 194722.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11560" y="4653136"/>
            <a:ext cx="1533525" cy="177165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Дима\Desktop\Скриншот 11-04-2017 194804.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91550" y="188640"/>
            <a:ext cx="4039742"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011153"/>
      </p:ext>
    </p:extLst>
  </p:cSld>
  <p:clrMapOvr>
    <a:masterClrMapping/>
  </p:clrMapOvr>
  <p:transition>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
          </p:nvPr>
        </p:nvSpPr>
        <p:spPr>
          <a:xfrm>
            <a:off x="287016" y="357166"/>
            <a:ext cx="8856984" cy="6009531"/>
          </a:xfrm>
        </p:spPr>
        <p:txBody>
          <a:bodyPr>
            <a:normAutofit fontScale="85000" lnSpcReduction="20000"/>
          </a:bodyPr>
          <a:lstStyle/>
          <a:p>
            <a:pPr marL="0" indent="0">
              <a:buNone/>
            </a:pPr>
            <a:r>
              <a:rPr lang="ru-RU" b="1" dirty="0" smtClean="0"/>
              <a:t>Проблема :</a:t>
            </a:r>
            <a:r>
              <a:rPr lang="ru-RU" dirty="0" smtClean="0"/>
              <a:t>Неразвитость внутренних контейнерных перевозок - следствие нескольких факторов. </a:t>
            </a:r>
          </a:p>
          <a:p>
            <a:r>
              <a:rPr lang="ru-RU" dirty="0" smtClean="0"/>
              <a:t>Один из них - нехватка контейнерных перегрузочных мощностей на железных дорогах. С наиболее распространенными в мире 40-футовыми контейнерами в России может работать лишь 41 терминал, с 20-футовыми - 174. Для страны этого недостаточно. Владельцу груза проще использовать автомобили, а раз речь идет о перевозке грузовиками, то удобнее везти груз не в контейнерах, а в фурах. </a:t>
            </a:r>
          </a:p>
          <a:p>
            <a:endParaRPr lang="ru-RU" dirty="0" smtClean="0"/>
          </a:p>
          <a:p>
            <a:r>
              <a:rPr lang="ru-RU" dirty="0" smtClean="0"/>
              <a:t>Другой фактор, препятствующий развитию контейнерных перевозок в России, - дефицит логистических центров. Логистический центр координирует складское и транспортное обслуживание, предоставляет информационное обеспечение и контролирует движение грузов. Он должен располагать развитой инфраструктурой, включающей в себя ряд складских терминалов класса A, погрузочно-разгрузочную технику, подъездные пути, таможенные пункты и офисные помещения. Складских мощностей в России катастрофически не хватает.</a:t>
            </a:r>
            <a:endParaRPr lang="ru-RU" dirty="0"/>
          </a:p>
        </p:txBody>
      </p:sp>
    </p:spTree>
    <p:extLst>
      <p:ext uri="{BB962C8B-B14F-4D97-AF65-F5344CB8AC3E}">
        <p14:creationId xmlns:p14="http://schemas.microsoft.com/office/powerpoint/2010/main" val="331612865"/>
      </p:ext>
    </p:extLst>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500042"/>
            <a:ext cx="8229600" cy="562074"/>
          </a:xfrm>
        </p:spPr>
        <p:txBody>
          <a:bodyPr>
            <a:noAutofit/>
          </a:bodyPr>
          <a:lstStyle/>
          <a:p>
            <a:r>
              <a:rPr lang="ru-RU" sz="6000" b="1" dirty="0" smtClean="0">
                <a:latin typeface="Allegretto Script Two" pitchFamily="66" charset="-52"/>
              </a:rPr>
              <a:t>Решение проблемы </a:t>
            </a:r>
            <a:endParaRPr lang="ru-RU" sz="6000" b="1" dirty="0">
              <a:latin typeface="Allegretto Script Two" pitchFamily="66" charset="-52"/>
            </a:endParaRPr>
          </a:p>
        </p:txBody>
      </p:sp>
      <p:sp>
        <p:nvSpPr>
          <p:cNvPr id="3" name="Объект 2"/>
          <p:cNvSpPr>
            <a:spLocks noGrp="1"/>
          </p:cNvSpPr>
          <p:nvPr>
            <p:ph sz="quarter" idx="1"/>
          </p:nvPr>
        </p:nvSpPr>
        <p:spPr>
          <a:xfrm>
            <a:off x="107504" y="1052736"/>
            <a:ext cx="9036496" cy="5073427"/>
          </a:xfrm>
        </p:spPr>
        <p:txBody>
          <a:bodyPr/>
          <a:lstStyle/>
          <a:p>
            <a:r>
              <a:rPr lang="ru-RU" dirty="0" smtClean="0"/>
              <a:t>В качестве перспектив развития контейнерных перевозок для обеспечения комплексной, скоординированной работы всех видов транспорта и компаний-операторов предполагается создать логистический центр. Он будет являться одним из ключевых элементов </a:t>
            </a:r>
            <a:r>
              <a:rPr lang="ru-RU" dirty="0" err="1" smtClean="0"/>
              <a:t>мультимодального</a:t>
            </a:r>
            <a:r>
              <a:rPr lang="ru-RU" dirty="0" smtClean="0"/>
              <a:t> транспортного узла.</a:t>
            </a:r>
            <a:endParaRPr lang="ru-RU"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89906"/>
            <a:ext cx="9124038" cy="2365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1753892"/>
      </p:ext>
    </p:extLst>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357166"/>
            <a:ext cx="8229600" cy="576064"/>
          </a:xfrm>
        </p:spPr>
        <p:txBody>
          <a:bodyPr>
            <a:noAutofit/>
          </a:bodyPr>
          <a:lstStyle/>
          <a:p>
            <a:r>
              <a:rPr lang="ru-RU" sz="5400" b="1" u="sng" dirty="0" smtClean="0">
                <a:latin typeface="Allegretto Script Two" pitchFamily="66" charset="-52"/>
              </a:rPr>
              <a:t>Республика Армения</a:t>
            </a:r>
            <a:endParaRPr lang="ru-RU" sz="5400" b="1" u="sng" dirty="0">
              <a:latin typeface="Allegretto Script Two" pitchFamily="66" charset="-52"/>
            </a:endParaRPr>
          </a:p>
        </p:txBody>
      </p:sp>
      <p:pic>
        <p:nvPicPr>
          <p:cNvPr id="2050"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222682"/>
            <a:ext cx="3682752" cy="226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8000"/>
                    </a14:imgEffect>
                  </a14:imgLayer>
                </a14:imgProps>
              </a:ext>
              <a:ext uri="{28A0092B-C50C-407E-A947-70E740481C1C}">
                <a14:useLocalDpi xmlns:a14="http://schemas.microsoft.com/office/drawing/2010/main" val="0"/>
              </a:ext>
            </a:extLst>
          </a:blip>
          <a:srcRect/>
          <a:stretch>
            <a:fillRect/>
          </a:stretch>
        </p:blipFill>
        <p:spPr bwMode="auto">
          <a:xfrm>
            <a:off x="5410835" y="3789040"/>
            <a:ext cx="3024336" cy="2883371"/>
          </a:xfrm>
          <a:prstGeom prst="rect">
            <a:avLst/>
          </a:prstGeom>
          <a:noFill/>
          <a:ln>
            <a:noFill/>
          </a:ln>
        </p:spPr>
      </p:pic>
      <p:pic>
        <p:nvPicPr>
          <p:cNvPr id="205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1492" y="836712"/>
            <a:ext cx="1728192" cy="208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148065" y="836712"/>
            <a:ext cx="1584176" cy="646331"/>
          </a:xfrm>
          <a:prstGeom prst="rect">
            <a:avLst/>
          </a:prstGeom>
          <a:noFill/>
        </p:spPr>
        <p:txBody>
          <a:bodyPr wrap="square" rtlCol="0">
            <a:spAutoFit/>
          </a:bodyPr>
          <a:lstStyle/>
          <a:p>
            <a:r>
              <a:rPr lang="ru-RU" b="1" dirty="0" smtClean="0"/>
              <a:t>Президент</a:t>
            </a:r>
          </a:p>
          <a:p>
            <a:r>
              <a:rPr lang="ru-RU" b="1" dirty="0" smtClean="0"/>
              <a:t>Серж </a:t>
            </a:r>
            <a:r>
              <a:rPr lang="ru-RU" b="1" dirty="0" err="1" smtClean="0"/>
              <a:t>Саргсян</a:t>
            </a:r>
            <a:endParaRPr lang="ru-RU" b="1" dirty="0"/>
          </a:p>
        </p:txBody>
      </p:sp>
      <p:sp>
        <p:nvSpPr>
          <p:cNvPr id="5" name="TextBox 4"/>
          <p:cNvSpPr txBox="1"/>
          <p:nvPr/>
        </p:nvSpPr>
        <p:spPr>
          <a:xfrm>
            <a:off x="323528" y="836712"/>
            <a:ext cx="3672408" cy="369332"/>
          </a:xfrm>
          <a:prstGeom prst="rect">
            <a:avLst/>
          </a:prstGeom>
          <a:noFill/>
        </p:spPr>
        <p:txBody>
          <a:bodyPr wrap="square" rtlCol="0">
            <a:spAutoFit/>
          </a:bodyPr>
          <a:lstStyle/>
          <a:p>
            <a:r>
              <a:rPr lang="ru-RU" b="1" dirty="0" smtClean="0"/>
              <a:t>Флаг Республики Армения</a:t>
            </a:r>
            <a:endParaRPr lang="ru-RU" b="1" dirty="0"/>
          </a:p>
        </p:txBody>
      </p:sp>
      <p:sp>
        <p:nvSpPr>
          <p:cNvPr id="6" name="TextBox 5"/>
          <p:cNvSpPr txBox="1"/>
          <p:nvPr/>
        </p:nvSpPr>
        <p:spPr>
          <a:xfrm>
            <a:off x="5148065" y="3429000"/>
            <a:ext cx="3287106" cy="369332"/>
          </a:xfrm>
          <a:prstGeom prst="rect">
            <a:avLst/>
          </a:prstGeom>
          <a:noFill/>
        </p:spPr>
        <p:txBody>
          <a:bodyPr wrap="square" rtlCol="0">
            <a:spAutoFit/>
          </a:bodyPr>
          <a:lstStyle/>
          <a:p>
            <a:r>
              <a:rPr lang="ru-RU" b="1" dirty="0" smtClean="0"/>
              <a:t>Герб Республики Армения</a:t>
            </a:r>
            <a:endParaRPr lang="ru-RU" b="1" dirty="0"/>
          </a:p>
        </p:txBody>
      </p:sp>
      <p:sp>
        <p:nvSpPr>
          <p:cNvPr id="7" name="TextBox 6"/>
          <p:cNvSpPr txBox="1"/>
          <p:nvPr/>
        </p:nvSpPr>
        <p:spPr>
          <a:xfrm>
            <a:off x="143509" y="3613666"/>
            <a:ext cx="4032448" cy="923330"/>
          </a:xfrm>
          <a:prstGeom prst="rect">
            <a:avLst/>
          </a:prstGeom>
          <a:noFill/>
        </p:spPr>
        <p:txBody>
          <a:bodyPr wrap="square" rtlCol="0">
            <a:spAutoFit/>
          </a:bodyPr>
          <a:lstStyle/>
          <a:p>
            <a:r>
              <a:rPr lang="ru-RU" dirty="0" smtClean="0"/>
              <a:t>Флаг Армении был принят Верховным Советом Республики Армении 24 августа 1990 года</a:t>
            </a:r>
            <a:endParaRPr lang="ru-RU" dirty="0"/>
          </a:p>
        </p:txBody>
      </p:sp>
      <p:sp>
        <p:nvSpPr>
          <p:cNvPr id="8" name="TextBox 7"/>
          <p:cNvSpPr txBox="1"/>
          <p:nvPr/>
        </p:nvSpPr>
        <p:spPr>
          <a:xfrm>
            <a:off x="1131630" y="5734793"/>
            <a:ext cx="4176465" cy="923330"/>
          </a:xfrm>
          <a:prstGeom prst="rect">
            <a:avLst/>
          </a:prstGeom>
          <a:noFill/>
        </p:spPr>
        <p:txBody>
          <a:bodyPr wrap="square" rtlCol="0">
            <a:spAutoFit/>
          </a:bodyPr>
          <a:lstStyle/>
          <a:p>
            <a:r>
              <a:rPr lang="ru-RU" dirty="0" smtClean="0"/>
              <a:t>Был принят 19 апреля 1992 года Верховным Советом Армении и уточнён законом от 15 июня 2006 года.</a:t>
            </a:r>
            <a:endParaRPr lang="ru-RU" dirty="0"/>
          </a:p>
        </p:txBody>
      </p:sp>
    </p:spTree>
    <p:extLst>
      <p:ext uri="{BB962C8B-B14F-4D97-AF65-F5344CB8AC3E}">
        <p14:creationId xmlns:p14="http://schemas.microsoft.com/office/powerpoint/2010/main" val="2813580848"/>
      </p:ext>
    </p:extLst>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
          </p:nvPr>
        </p:nvSpPr>
        <p:spPr>
          <a:xfrm>
            <a:off x="0" y="142852"/>
            <a:ext cx="8856984" cy="6480720"/>
          </a:xfrm>
        </p:spPr>
        <p:txBody>
          <a:bodyPr>
            <a:noAutofit/>
          </a:bodyPr>
          <a:lstStyle/>
          <a:p>
            <a:r>
              <a:rPr lang="ru-RU" sz="2800" dirty="0"/>
              <a:t>Н</a:t>
            </a:r>
            <a:r>
              <a:rPr lang="ru-RU" sz="2800" dirty="0" smtClean="0"/>
              <a:t>а </a:t>
            </a:r>
            <a:r>
              <a:rPr lang="ru-RU" sz="2800" dirty="0"/>
              <a:t>пути становления Армении как транзитной страны, важным шагом стало развитие терминальной контейнерной системы. Перед транспортной наукой стоит проблема разработки теоретических методов синтеза терминальных систем, обеспечивающих эффективность транспортного обслуживания территории. Терминальная система становится мощным катализатором развития транспортной деятельности, основой мобильного перемещения грузов, товаров и услуг, что приводит к ее ключевой роли в развитии экономики страны.</a:t>
            </a:r>
          </a:p>
          <a:p>
            <a:pPr marL="0" indent="0">
              <a:buNone/>
            </a:pPr>
            <a:endParaRPr lang="ru-RU" sz="2000" dirty="0"/>
          </a:p>
          <a:p>
            <a:pPr marL="0" indent="0">
              <a:buNone/>
            </a:pPr>
            <a:endParaRPr lang="ru-RU" sz="2000" dirty="0"/>
          </a:p>
        </p:txBody>
      </p:sp>
    </p:spTree>
    <p:extLst>
      <p:ext uri="{BB962C8B-B14F-4D97-AF65-F5344CB8AC3E}">
        <p14:creationId xmlns:p14="http://schemas.microsoft.com/office/powerpoint/2010/main" val="2103075167"/>
      </p:ext>
    </p:extLst>
  </p:cSld>
  <p:clrMapOvr>
    <a:masterClrMapping/>
  </p:clrMapOvr>
  <p:transition>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3" y="1628800"/>
            <a:ext cx="4977670" cy="3078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457200" y="274638"/>
            <a:ext cx="8229600" cy="58018"/>
          </a:xfrm>
        </p:spPr>
        <p:txBody>
          <a:bodyPr>
            <a:normAutofit fontScale="90000"/>
          </a:bodyPr>
          <a:lstStyle/>
          <a:p>
            <a:endParaRPr lang="ru-RU" dirty="0"/>
          </a:p>
        </p:txBody>
      </p:sp>
      <p:sp>
        <p:nvSpPr>
          <p:cNvPr id="3" name="Объект 2"/>
          <p:cNvSpPr>
            <a:spLocks noGrp="1"/>
          </p:cNvSpPr>
          <p:nvPr>
            <p:ph sz="quarter" idx="1"/>
          </p:nvPr>
        </p:nvSpPr>
        <p:spPr>
          <a:xfrm>
            <a:off x="107504" y="116632"/>
            <a:ext cx="8784976" cy="5276443"/>
          </a:xfrm>
        </p:spPr>
        <p:txBody>
          <a:bodyPr>
            <a:normAutofit/>
          </a:bodyPr>
          <a:lstStyle/>
          <a:p>
            <a:r>
              <a:rPr lang="ru-RU" sz="2000" dirty="0" smtClean="0"/>
              <a:t>Проблема </a:t>
            </a:r>
            <a:r>
              <a:rPr lang="ru-RU" sz="1800" dirty="0" smtClean="0"/>
              <a:t>: Застой существующих терминалов, обеспечивающих эффективность </a:t>
            </a:r>
            <a:r>
              <a:rPr lang="ru-RU" sz="1800" dirty="0"/>
              <a:t>транспортного обслуживания территории</a:t>
            </a:r>
            <a:r>
              <a:rPr lang="ru-RU" sz="1800" dirty="0" smtClean="0"/>
              <a:t>.</a:t>
            </a:r>
          </a:p>
          <a:p>
            <a:r>
              <a:rPr lang="ru-RU" sz="2000" dirty="0" smtClean="0"/>
              <a:t>Решение проблемы</a:t>
            </a:r>
            <a:r>
              <a:rPr lang="ru-RU" dirty="0" smtClean="0"/>
              <a:t>: </a:t>
            </a:r>
            <a:r>
              <a:rPr lang="ru-RU" sz="1800" dirty="0" smtClean="0"/>
              <a:t>создание современных терминальных систем.</a:t>
            </a:r>
            <a:endParaRPr lang="ru-RU" sz="1800" dirty="0"/>
          </a:p>
        </p:txBody>
      </p:sp>
      <p:pic>
        <p:nvPicPr>
          <p:cNvPr id="3075" name="Picture 3" descr="C:\Users\Дима\AppData\Local\Microsoft\Windows\Temporary Internet Files\Content.IE5\O6AW4RK9\plan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3810" y="-1887621"/>
            <a:ext cx="149068" cy="8630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13762" y="1267093"/>
            <a:ext cx="4572000" cy="1477328"/>
          </a:xfrm>
          <a:prstGeom prst="rect">
            <a:avLst/>
          </a:prstGeom>
        </p:spPr>
        <p:txBody>
          <a:bodyPr>
            <a:spAutoFit/>
          </a:bodyPr>
          <a:lstStyle/>
          <a:p>
            <a:r>
              <a:rPr lang="ru-RU" dirty="0"/>
              <a:t>Условием эффективности терминальных перевозок является</a:t>
            </a:r>
            <a:r>
              <a:rPr lang="ru-RU" dirty="0" smtClean="0"/>
              <a:t>: Т </a:t>
            </a:r>
            <a:r>
              <a:rPr lang="ru-RU" dirty="0"/>
              <a:t>&lt; П</a:t>
            </a:r>
            <a:r>
              <a:rPr lang="ru-RU" dirty="0" smtClean="0"/>
              <a:t>,</a:t>
            </a:r>
            <a:endParaRPr lang="ru-RU" dirty="0"/>
          </a:p>
          <a:p>
            <a:r>
              <a:rPr lang="ru-RU" dirty="0"/>
              <a:t>где Т — затраты при терминальной перевозке; П — затраты при прямой перевозке.</a:t>
            </a:r>
          </a:p>
        </p:txBody>
      </p:sp>
      <p:pic>
        <p:nvPicPr>
          <p:cNvPr id="1027" name="Picture 3" descr="C:\Users\Дима\Desktop\Скриншот 11-04-2017 16394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59" y="2924944"/>
            <a:ext cx="3377510" cy="3351799"/>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156993" y="5229200"/>
            <a:ext cx="4572000" cy="1477328"/>
          </a:xfrm>
          <a:prstGeom prst="rect">
            <a:avLst/>
          </a:prstGeom>
        </p:spPr>
        <p:txBody>
          <a:bodyPr>
            <a:spAutoFit/>
          </a:bodyPr>
          <a:lstStyle/>
          <a:p>
            <a:r>
              <a:rPr lang="ru-RU" b="1" i="1" dirty="0"/>
              <a:t>Терминал </a:t>
            </a:r>
            <a:r>
              <a:rPr lang="ru-RU" i="1" dirty="0"/>
              <a:t>— комплекс сооружений транспортно-экспедиторского предприятия с оборудованием и персоналом для магистральных перевозок грузов.</a:t>
            </a:r>
          </a:p>
        </p:txBody>
      </p:sp>
      <p:sp>
        <p:nvSpPr>
          <p:cNvPr id="7" name="Прямоугольник 6"/>
          <p:cNvSpPr/>
          <p:nvPr/>
        </p:nvSpPr>
        <p:spPr>
          <a:xfrm>
            <a:off x="4156994" y="5229200"/>
            <a:ext cx="4572000" cy="147732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1554428169"/>
      </p:ext>
    </p:extLst>
  </p:cSld>
  <p:clrMapOvr>
    <a:masterClrMapping/>
  </p:clrMapOvr>
  <p:transition>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285728"/>
            <a:ext cx="8229600" cy="620688"/>
          </a:xfrm>
        </p:spPr>
        <p:txBody>
          <a:bodyPr>
            <a:noAutofit/>
          </a:bodyPr>
          <a:lstStyle/>
          <a:p>
            <a:r>
              <a:rPr lang="ru-RU" sz="5400" b="1" u="sng" dirty="0">
                <a:latin typeface="Allegretto Script Two" pitchFamily="66" charset="-52"/>
              </a:rPr>
              <a:t>Республика Беларусь.</a:t>
            </a:r>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93831" y="1556792"/>
            <a:ext cx="3816425" cy="2160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73852" y="910392"/>
            <a:ext cx="2880320" cy="369332"/>
          </a:xfrm>
          <a:prstGeom prst="rect">
            <a:avLst/>
          </a:prstGeom>
          <a:noFill/>
        </p:spPr>
        <p:txBody>
          <a:bodyPr wrap="square" rtlCol="0">
            <a:spAutoFit/>
          </a:bodyPr>
          <a:lstStyle/>
          <a:p>
            <a:r>
              <a:rPr lang="ru-RU" b="1" dirty="0" smtClean="0"/>
              <a:t>Флаг Республики Беларусь </a:t>
            </a:r>
            <a:endParaRPr lang="ru-RU" b="1"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4591" y="3901776"/>
            <a:ext cx="2876768" cy="2844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280" y="980728"/>
            <a:ext cx="1753190" cy="2476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355976" y="1095058"/>
            <a:ext cx="2592288" cy="923330"/>
          </a:xfrm>
          <a:prstGeom prst="rect">
            <a:avLst/>
          </a:prstGeom>
          <a:noFill/>
        </p:spPr>
        <p:txBody>
          <a:bodyPr wrap="square" rtlCol="0">
            <a:spAutoFit/>
          </a:bodyPr>
          <a:lstStyle/>
          <a:p>
            <a:r>
              <a:rPr lang="ru-RU" b="1" dirty="0" smtClean="0"/>
              <a:t>Президент</a:t>
            </a:r>
          </a:p>
          <a:p>
            <a:r>
              <a:rPr lang="ru-RU" b="1" dirty="0"/>
              <a:t>Александр Григорьевич Лукашенко </a:t>
            </a:r>
          </a:p>
        </p:txBody>
      </p:sp>
      <p:sp>
        <p:nvSpPr>
          <p:cNvPr id="6" name="TextBox 5"/>
          <p:cNvSpPr txBox="1"/>
          <p:nvPr/>
        </p:nvSpPr>
        <p:spPr>
          <a:xfrm>
            <a:off x="4544975" y="3532444"/>
            <a:ext cx="3456384" cy="369332"/>
          </a:xfrm>
          <a:prstGeom prst="rect">
            <a:avLst/>
          </a:prstGeom>
          <a:noFill/>
        </p:spPr>
        <p:txBody>
          <a:bodyPr wrap="square" rtlCol="0">
            <a:spAutoFit/>
          </a:bodyPr>
          <a:lstStyle/>
          <a:p>
            <a:r>
              <a:rPr lang="ru-RU" b="1" dirty="0" smtClean="0"/>
              <a:t>Герб Республики Беларусь</a:t>
            </a:r>
            <a:endParaRPr lang="ru-RU" b="1" dirty="0"/>
          </a:p>
        </p:txBody>
      </p:sp>
      <p:sp>
        <p:nvSpPr>
          <p:cNvPr id="7" name="TextBox 6"/>
          <p:cNvSpPr txBox="1"/>
          <p:nvPr/>
        </p:nvSpPr>
        <p:spPr>
          <a:xfrm>
            <a:off x="373852" y="3717110"/>
            <a:ext cx="3456384" cy="923330"/>
          </a:xfrm>
          <a:prstGeom prst="rect">
            <a:avLst/>
          </a:prstGeom>
          <a:noFill/>
        </p:spPr>
        <p:txBody>
          <a:bodyPr wrap="square" rtlCol="0">
            <a:spAutoFit/>
          </a:bodyPr>
          <a:lstStyle/>
          <a:p>
            <a:pPr algn="ctr"/>
            <a:r>
              <a:rPr lang="ru-RU" dirty="0" smtClean="0"/>
              <a:t>Официальный </a:t>
            </a:r>
            <a:r>
              <a:rPr lang="ru-RU" dirty="0"/>
              <a:t>государственный символ Республики Беларусь. Был принят 14 мая 1995 года </a:t>
            </a:r>
          </a:p>
        </p:txBody>
      </p:sp>
    </p:spTree>
    <p:extLst>
      <p:ext uri="{BB962C8B-B14F-4D97-AF65-F5344CB8AC3E}">
        <p14:creationId xmlns:p14="http://schemas.microsoft.com/office/powerpoint/2010/main" val="1812814123"/>
      </p:ext>
    </p:extLst>
  </p:cSld>
  <p:clrMapOvr>
    <a:masterClrMapping/>
  </p:clrMapOvr>
  <p:transition>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
          </p:nvPr>
        </p:nvSpPr>
        <p:spPr>
          <a:xfrm>
            <a:off x="395536" y="620688"/>
            <a:ext cx="6768752" cy="3456384"/>
          </a:xfrm>
        </p:spPr>
        <p:txBody>
          <a:bodyPr/>
          <a:lstStyle/>
          <a:p>
            <a:r>
              <a:rPr lang="ru-RU" dirty="0"/>
              <a:t>Что касается Республики Беларусь, то в силу своего геополитического положения Беларусь получает хорошую возможность </a:t>
            </a:r>
            <a:r>
              <a:rPr lang="ru-RU" dirty="0" smtClean="0"/>
              <a:t>упрочить </a:t>
            </a:r>
            <a:r>
              <a:rPr lang="ru-RU" dirty="0"/>
              <a:t>положение важной транзитной страны и усилить позиции в сфере оказания транспортных услуг. </a:t>
            </a:r>
            <a:endParaRPr lang="ru-RU" dirty="0" smtClean="0"/>
          </a:p>
          <a:p>
            <a:pPr marL="0" indent="0">
              <a:buNone/>
            </a:pPr>
            <a:endParaRPr lang="ru-RU"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3861048"/>
            <a:ext cx="4745836" cy="2640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2305331"/>
      </p:ext>
    </p:extLst>
  </p:cSld>
  <p:clrMapOvr>
    <a:masterClrMapping/>
  </p:clrMapOvr>
  <p:transition>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Проблемы:</a:t>
            </a:r>
            <a:endParaRPr lang="ru-RU" dirty="0"/>
          </a:p>
        </p:txBody>
      </p:sp>
      <p:sp>
        <p:nvSpPr>
          <p:cNvPr id="3" name="Объект 2"/>
          <p:cNvSpPr>
            <a:spLocks noGrp="1"/>
          </p:cNvSpPr>
          <p:nvPr>
            <p:ph sz="quarter" idx="1"/>
          </p:nvPr>
        </p:nvSpPr>
        <p:spPr/>
        <p:txBody>
          <a:bodyPr>
            <a:normAutofit fontScale="70000" lnSpcReduction="20000"/>
          </a:bodyPr>
          <a:lstStyle/>
          <a:p>
            <a:pPr fontAlgn="t"/>
            <a:r>
              <a:rPr lang="ru-RU" b="1" dirty="0"/>
              <a:t>Географическое положение; высокие транспортные издержки, обусловленные неразвитостью инфраструктуры.</a:t>
            </a:r>
            <a:endParaRPr lang="ru-RU" dirty="0"/>
          </a:p>
          <a:p>
            <a:pPr fontAlgn="t"/>
            <a:r>
              <a:rPr lang="ru-RU" dirty="0"/>
              <a:t>Недостатки  инфраструктуры. Рост издержек связан с ограниченными возможностями для обработки товарных потоков, низким уровнем контейнеризации, недостаточным развитием средств обработки грузов, устаревшим железнодорожным подвижным составом, а также с отсутствием собственных инфраструктурных объектов в странах, имеющих выход к морю.</a:t>
            </a:r>
          </a:p>
          <a:p>
            <a:pPr fontAlgn="t"/>
            <a:r>
              <a:rPr lang="ru-RU" dirty="0"/>
              <a:t>Необходимостью пересечения  границ. Факт необходимости пересечения границы существенно увеличивает общий объем расходов и формальностей, которые приходится выполнять участникам внешней торговли. </a:t>
            </a:r>
          </a:p>
          <a:p>
            <a:pPr fontAlgn="t"/>
            <a:r>
              <a:rPr lang="ru-RU" dirty="0"/>
              <a:t>Нужда экспортировать товары с высокой добавленной стоимостью. В данном случае, транспортные издержки составляют намного меньшую часть конечной стоимости, и факт отсутствия доступа к морю перестает иметь значение.</a:t>
            </a:r>
          </a:p>
          <a:p>
            <a:endParaRPr lang="ru-RU" dirty="0"/>
          </a:p>
        </p:txBody>
      </p:sp>
    </p:spTree>
    <p:extLst>
      <p:ext uri="{BB962C8B-B14F-4D97-AF65-F5344CB8AC3E}">
        <p14:creationId xmlns:p14="http://schemas.microsoft.com/office/powerpoint/2010/main" val="2759999879"/>
      </p:ext>
    </p:extLst>
  </p:cSld>
  <p:clrMapOvr>
    <a:masterClrMapping/>
  </p:clrMapOvr>
  <p:transition>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Пути решения:</a:t>
            </a:r>
            <a:endParaRPr lang="ru-RU" dirty="0"/>
          </a:p>
        </p:txBody>
      </p:sp>
      <p:sp>
        <p:nvSpPr>
          <p:cNvPr id="3" name="Объект 2"/>
          <p:cNvSpPr>
            <a:spLocks noGrp="1"/>
          </p:cNvSpPr>
          <p:nvPr>
            <p:ph sz="quarter" idx="1"/>
          </p:nvPr>
        </p:nvSpPr>
        <p:spPr/>
        <p:txBody>
          <a:bodyPr>
            <a:normAutofit fontScale="77500" lnSpcReduction="20000"/>
          </a:bodyPr>
          <a:lstStyle/>
          <a:p>
            <a:pPr fontAlgn="t"/>
            <a:r>
              <a:rPr lang="ru-RU" b="1" dirty="0"/>
              <a:t>Развитие необходимой инфраструктуры ( автомобильных железнодорожных и речных портов, что существенно снижает проблемы географической удаленности)</a:t>
            </a:r>
            <a:endParaRPr lang="ru-RU" dirty="0"/>
          </a:p>
          <a:p>
            <a:pPr fontAlgn="t"/>
            <a:r>
              <a:rPr lang="ru-RU" dirty="0"/>
              <a:t>Разработка совместных с иностранными государствами инвестиционных проектов, направленных на совершенствование существующей инфраструктуры.</a:t>
            </a:r>
          </a:p>
          <a:p>
            <a:pPr fontAlgn="t"/>
            <a:r>
              <a:rPr lang="ru-RU" dirty="0"/>
              <a:t>Упрощение таможенных процедур, гармонизация документооборота, внедрение системы электронной обработки документов и создание благоприятных институциональных условий для прогресса в данной области, переключение товарных потоков на морские инфраструктурные объекты стран Таможенного Союза.</a:t>
            </a:r>
          </a:p>
          <a:p>
            <a:pPr fontAlgn="t"/>
            <a:r>
              <a:rPr lang="ru-RU" dirty="0"/>
              <a:t>Переориентация на производство товаров с высокой добавленной стоимостью и применение логистического подхода при осуществлении доставки сырьевых ресурсов в удаленные регионы.</a:t>
            </a:r>
          </a:p>
          <a:p>
            <a:endParaRPr lang="ru-RU" dirty="0"/>
          </a:p>
        </p:txBody>
      </p:sp>
    </p:spTree>
    <p:extLst>
      <p:ext uri="{BB962C8B-B14F-4D97-AF65-F5344CB8AC3E}">
        <p14:creationId xmlns:p14="http://schemas.microsoft.com/office/powerpoint/2010/main" val="3102406075"/>
      </p:ext>
    </p:extLst>
  </p:cSld>
  <p:clrMapOvr>
    <a:masterClrMapping/>
  </p:clrMapOvr>
  <p:transition>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sz="quarter" idx="1"/>
          </p:nvPr>
        </p:nvSpPr>
        <p:spPr>
          <a:xfrm>
            <a:off x="251520" y="367200"/>
            <a:ext cx="8229600" cy="4526280"/>
          </a:xfrm>
        </p:spPr>
        <p:txBody>
          <a:bodyPr>
            <a:normAutofit/>
          </a:bodyPr>
          <a:lstStyle/>
          <a:p>
            <a:r>
              <a:rPr lang="ru-RU" sz="2400" dirty="0"/>
              <a:t>Во всем мире грузовые контейнерные перевозки считаются одним из самых удобных и в то же время доступных по цене способов доставки, причем как для юридических, так и для физических лиц. Подобным образом можно транспортировать любые объемы товаров различными видами транспорта</a:t>
            </a:r>
            <a:r>
              <a:rPr lang="ru-RU" sz="2400" dirty="0" smtClean="0"/>
              <a:t>:</a:t>
            </a:r>
            <a:endParaRPr lang="ru-RU" sz="2400" dirty="0" smtClean="0"/>
          </a:p>
          <a:p>
            <a:r>
              <a:rPr lang="ru-RU" sz="2400" dirty="0" smtClean="0"/>
              <a:t>* морские;</a:t>
            </a:r>
          </a:p>
          <a:p>
            <a:r>
              <a:rPr lang="ru-RU" sz="2400" dirty="0" smtClean="0"/>
              <a:t>* железнодорожные;</a:t>
            </a:r>
          </a:p>
          <a:p>
            <a:r>
              <a:rPr lang="ru-RU" sz="2400" dirty="0" smtClean="0"/>
              <a:t>* автомобильные;</a:t>
            </a:r>
          </a:p>
          <a:p>
            <a:r>
              <a:rPr lang="ru-RU" sz="2400" dirty="0" smtClean="0"/>
              <a:t>* авиаперевозки.</a:t>
            </a:r>
          </a:p>
          <a:p>
            <a:endParaRPr lang="ru-RU" dirty="0"/>
          </a:p>
        </p:txBody>
      </p:sp>
      <p:pic>
        <p:nvPicPr>
          <p:cNvPr id="6" name="Рисунок 5" descr="cargo-1.jpg"/>
          <p:cNvPicPr>
            <a:picLocks noChangeAspect="1"/>
          </p:cNvPicPr>
          <p:nvPr/>
        </p:nvPicPr>
        <p:blipFill>
          <a:blip r:embed="rId2"/>
          <a:stretch>
            <a:fillRect/>
          </a:stretch>
        </p:blipFill>
        <p:spPr>
          <a:xfrm>
            <a:off x="4046190" y="3717032"/>
            <a:ext cx="4824678" cy="2786082"/>
          </a:xfrm>
          <a:prstGeom prst="rect">
            <a:avLst/>
          </a:prstGeom>
        </p:spPr>
      </p:pic>
    </p:spTree>
  </p:cSld>
  <p:clrMapOvr>
    <a:masterClrMapping/>
  </p:clrMapOvr>
  <p:transition>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sz="quarter" idx="1"/>
          </p:nvPr>
        </p:nvSpPr>
        <p:spPr>
          <a:xfrm>
            <a:off x="179512" y="548680"/>
            <a:ext cx="8507288" cy="5471120"/>
          </a:xfrm>
        </p:spPr>
        <p:txBody>
          <a:bodyPr>
            <a:normAutofit/>
          </a:bodyPr>
          <a:lstStyle/>
          <a:p>
            <a:r>
              <a:rPr lang="ru-RU" dirty="0"/>
              <a:t>Автомобильная перевозка грузов из Беларуси является одной из важнейших услуг транспортно-логистических компаний, однако, вопросы внедрения смешанных перевозок для этой страны еще не урегулированы. Рост издержек связан с ограниченными возможностями для обработки товарных потоков, низким уровнем контейнеризации, недостаточным развитием средств обработки грузов, устаревшим железнодорожным подвижным составом, а также с отсутствием собственных инфраструктурных объектов в странах, имеющих выход к морю.</a:t>
            </a:r>
          </a:p>
        </p:txBody>
      </p:sp>
    </p:spTree>
    <p:extLst>
      <p:ext uri="{BB962C8B-B14F-4D97-AF65-F5344CB8AC3E}">
        <p14:creationId xmlns:p14="http://schemas.microsoft.com/office/powerpoint/2010/main" val="974765330"/>
      </p:ext>
    </p:extLst>
  </p:cSld>
  <p:clrMapOvr>
    <a:masterClrMapping/>
  </p:clrMapOvr>
  <p:transition>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188640"/>
            <a:ext cx="8603204" cy="1143000"/>
          </a:xfrm>
        </p:spPr>
        <p:txBody>
          <a:bodyPr>
            <a:normAutofit fontScale="90000"/>
          </a:bodyPr>
          <a:lstStyle/>
          <a:p>
            <a:r>
              <a:rPr lang="ru-RU" sz="6600" b="1" u="sng" dirty="0" smtClean="0">
                <a:latin typeface="Allegretto Script Two" pitchFamily="66" charset="-52"/>
              </a:rPr>
              <a:t>Республика Киргизия</a:t>
            </a:r>
            <a:endParaRPr lang="ru-RU" sz="6600" b="1" u="sng" dirty="0">
              <a:latin typeface="Allegretto Script Two" pitchFamily="66" charset="-52"/>
            </a:endParaRPr>
          </a:p>
        </p:txBody>
      </p:sp>
      <p:pic>
        <p:nvPicPr>
          <p:cNvPr id="4" name="Содержимое 3" descr="2016-03-03_17-13-08_588307.jpg"/>
          <p:cNvPicPr>
            <a:picLocks noGrp="1" noChangeAspect="1"/>
          </p:cNvPicPr>
          <p:nvPr>
            <p:ph sz="quarter" idx="1"/>
          </p:nvPr>
        </p:nvPicPr>
        <p:blipFill>
          <a:blip r:embed="rId2"/>
          <a:stretch>
            <a:fillRect/>
          </a:stretch>
        </p:blipFill>
        <p:spPr>
          <a:xfrm>
            <a:off x="285720" y="2071678"/>
            <a:ext cx="3538532" cy="1987501"/>
          </a:xfrm>
        </p:spPr>
      </p:pic>
      <p:pic>
        <p:nvPicPr>
          <p:cNvPr id="8" name="Рисунок 7" descr="2012-03-20_Almazbek_Atambayev.jpeg.jpeg"/>
          <p:cNvPicPr>
            <a:picLocks noChangeAspect="1"/>
          </p:cNvPicPr>
          <p:nvPr/>
        </p:nvPicPr>
        <p:blipFill>
          <a:blip r:embed="rId3"/>
          <a:stretch>
            <a:fillRect/>
          </a:stretch>
        </p:blipFill>
        <p:spPr>
          <a:xfrm>
            <a:off x="6871664" y="1551567"/>
            <a:ext cx="1962140" cy="2755814"/>
          </a:xfrm>
          <a:prstGeom prst="rect">
            <a:avLst/>
          </a:prstGeom>
        </p:spPr>
      </p:pic>
      <p:pic>
        <p:nvPicPr>
          <p:cNvPr id="9" name="Рисунок 8" descr="38652.jpg"/>
          <p:cNvPicPr>
            <a:picLocks noChangeAspect="1"/>
          </p:cNvPicPr>
          <p:nvPr/>
        </p:nvPicPr>
        <p:blipFill>
          <a:blip r:embed="rId4" cstate="print"/>
          <a:stretch>
            <a:fillRect/>
          </a:stretch>
        </p:blipFill>
        <p:spPr>
          <a:xfrm>
            <a:off x="3714744" y="3571876"/>
            <a:ext cx="2786082" cy="2786082"/>
          </a:xfrm>
          <a:prstGeom prst="rect">
            <a:avLst/>
          </a:prstGeom>
        </p:spPr>
      </p:pic>
      <p:sp>
        <p:nvSpPr>
          <p:cNvPr id="11" name="TextBox 10"/>
          <p:cNvSpPr txBox="1"/>
          <p:nvPr/>
        </p:nvSpPr>
        <p:spPr>
          <a:xfrm>
            <a:off x="571472" y="1643050"/>
            <a:ext cx="3214710" cy="369332"/>
          </a:xfrm>
          <a:prstGeom prst="rect">
            <a:avLst/>
          </a:prstGeom>
          <a:noFill/>
        </p:spPr>
        <p:txBody>
          <a:bodyPr wrap="square" rtlCol="0">
            <a:spAutoFit/>
          </a:bodyPr>
          <a:lstStyle/>
          <a:p>
            <a:r>
              <a:rPr lang="ru-RU" dirty="0" smtClean="0"/>
              <a:t>Флаг Республики Киргизия</a:t>
            </a:r>
            <a:endParaRPr lang="ru-RU" dirty="0"/>
          </a:p>
        </p:txBody>
      </p:sp>
      <p:sp>
        <p:nvSpPr>
          <p:cNvPr id="12" name="TextBox 11"/>
          <p:cNvSpPr txBox="1"/>
          <p:nvPr/>
        </p:nvSpPr>
        <p:spPr>
          <a:xfrm>
            <a:off x="3714744" y="3000372"/>
            <a:ext cx="3272947" cy="400110"/>
          </a:xfrm>
          <a:prstGeom prst="rect">
            <a:avLst/>
          </a:prstGeom>
          <a:noFill/>
        </p:spPr>
        <p:txBody>
          <a:bodyPr wrap="none" rtlCol="0">
            <a:spAutoFit/>
          </a:bodyPr>
          <a:lstStyle/>
          <a:p>
            <a:r>
              <a:rPr lang="ru-RU" dirty="0" smtClean="0"/>
              <a:t>Герб</a:t>
            </a:r>
            <a:r>
              <a:rPr lang="ru-RU" sz="2000" dirty="0" smtClean="0"/>
              <a:t> Республики Киргизия</a:t>
            </a:r>
            <a:endParaRPr lang="ru-RU" dirty="0"/>
          </a:p>
        </p:txBody>
      </p:sp>
      <p:sp>
        <p:nvSpPr>
          <p:cNvPr id="13" name="TextBox 12"/>
          <p:cNvSpPr txBox="1"/>
          <p:nvPr/>
        </p:nvSpPr>
        <p:spPr>
          <a:xfrm>
            <a:off x="4000496" y="1571612"/>
            <a:ext cx="2963952" cy="1015663"/>
          </a:xfrm>
          <a:prstGeom prst="rect">
            <a:avLst/>
          </a:prstGeom>
          <a:noFill/>
        </p:spPr>
        <p:txBody>
          <a:bodyPr wrap="none" rtlCol="0">
            <a:spAutoFit/>
          </a:bodyPr>
          <a:lstStyle/>
          <a:p>
            <a:pPr algn="ctr"/>
            <a:r>
              <a:rPr lang="ru-RU" sz="2000" dirty="0" err="1" smtClean="0"/>
              <a:t>Призидент</a:t>
            </a:r>
            <a:r>
              <a:rPr lang="ru-RU" sz="2000" dirty="0" smtClean="0"/>
              <a:t> </a:t>
            </a:r>
          </a:p>
          <a:p>
            <a:pPr algn="ctr"/>
            <a:r>
              <a:rPr lang="ru-RU" sz="2000" dirty="0" err="1"/>
              <a:t>Алмазбек</a:t>
            </a:r>
            <a:r>
              <a:rPr lang="ru-RU" sz="2000" dirty="0"/>
              <a:t> </a:t>
            </a:r>
            <a:r>
              <a:rPr lang="ru-RU" sz="2000" dirty="0" err="1"/>
              <a:t>Шаршенович</a:t>
            </a:r>
            <a:r>
              <a:rPr lang="ru-RU" sz="2000" dirty="0"/>
              <a:t> </a:t>
            </a:r>
            <a:endParaRPr lang="ru-RU" sz="2000" dirty="0" smtClean="0"/>
          </a:p>
          <a:p>
            <a:pPr algn="ctr"/>
            <a:r>
              <a:rPr lang="ru-RU" sz="2000" dirty="0" err="1" smtClean="0"/>
              <a:t>Атамбаев</a:t>
            </a:r>
            <a:endParaRPr lang="ru-RU" sz="2000" dirty="0"/>
          </a:p>
        </p:txBody>
      </p:sp>
      <p:sp>
        <p:nvSpPr>
          <p:cNvPr id="15" name="TextBox 14"/>
          <p:cNvSpPr txBox="1"/>
          <p:nvPr/>
        </p:nvSpPr>
        <p:spPr>
          <a:xfrm>
            <a:off x="357158" y="4000504"/>
            <a:ext cx="2714644" cy="1200329"/>
          </a:xfrm>
          <a:prstGeom prst="rect">
            <a:avLst/>
          </a:prstGeom>
          <a:noFill/>
        </p:spPr>
        <p:txBody>
          <a:bodyPr wrap="square" rtlCol="0">
            <a:spAutoFit/>
          </a:bodyPr>
          <a:lstStyle/>
          <a:p>
            <a:r>
              <a:rPr lang="ru-RU" dirty="0" smtClean="0"/>
              <a:t>Флаг Киргизии был принят Верховным Советом 5 марта 1992 года</a:t>
            </a:r>
            <a:endParaRPr lang="ru-RU" dirty="0"/>
          </a:p>
        </p:txBody>
      </p:sp>
      <p:sp>
        <p:nvSpPr>
          <p:cNvPr id="16" name="TextBox 15"/>
          <p:cNvSpPr txBox="1"/>
          <p:nvPr/>
        </p:nvSpPr>
        <p:spPr>
          <a:xfrm>
            <a:off x="6143636" y="5643578"/>
            <a:ext cx="3000364" cy="1015663"/>
          </a:xfrm>
          <a:prstGeom prst="rect">
            <a:avLst/>
          </a:prstGeom>
          <a:noFill/>
        </p:spPr>
        <p:txBody>
          <a:bodyPr wrap="square" rtlCol="0">
            <a:spAutoFit/>
          </a:bodyPr>
          <a:lstStyle/>
          <a:p>
            <a:r>
              <a:rPr lang="ru-RU" sz="2000" dirty="0" smtClean="0"/>
              <a:t>Был утвержден Верховным Советом 14 января 1994 года</a:t>
            </a:r>
            <a:endParaRPr lang="ru-RU" sz="2000" dirty="0"/>
          </a:p>
        </p:txBody>
      </p:sp>
    </p:spTree>
  </p:cSld>
  <p:clrMapOvr>
    <a:masterClrMapping/>
  </p:clrMapOvr>
  <p:transition>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a3560857489842a15bd64cb1565ab64a.jpeg"/>
          <p:cNvPicPr>
            <a:picLocks noChangeAspect="1"/>
          </p:cNvPicPr>
          <p:nvPr/>
        </p:nvPicPr>
        <p:blipFill>
          <a:blip r:embed="rId2"/>
          <a:stretch>
            <a:fillRect/>
          </a:stretch>
        </p:blipFill>
        <p:spPr>
          <a:xfrm>
            <a:off x="3476460" y="3789040"/>
            <a:ext cx="5185001" cy="2886317"/>
          </a:xfrm>
          <a:prstGeom prst="rect">
            <a:avLst/>
          </a:prstGeom>
        </p:spPr>
      </p:pic>
      <p:sp>
        <p:nvSpPr>
          <p:cNvPr id="3" name="Содержимое 2"/>
          <p:cNvSpPr>
            <a:spLocks noGrp="1"/>
          </p:cNvSpPr>
          <p:nvPr>
            <p:ph sz="quarter" idx="1"/>
          </p:nvPr>
        </p:nvSpPr>
        <p:spPr>
          <a:xfrm>
            <a:off x="179512" y="188640"/>
            <a:ext cx="8640960" cy="3672408"/>
          </a:xfrm>
        </p:spPr>
        <p:txBody>
          <a:bodyPr>
            <a:normAutofit fontScale="92500"/>
          </a:bodyPr>
          <a:lstStyle/>
          <a:p>
            <a:pPr marL="0" indent="0">
              <a:buNone/>
            </a:pPr>
            <a:r>
              <a:rPr lang="ru-RU" dirty="0"/>
              <a:t>Что касается Киргизии, то стоит отметить, что основная часть товарооборота </a:t>
            </a:r>
            <a:r>
              <a:rPr lang="ru-RU" dirty="0" err="1"/>
              <a:t>Кыргызской</a:t>
            </a:r>
            <a:r>
              <a:rPr lang="ru-RU" dirty="0"/>
              <a:t> Республики приходится на автомобильный транспорт. Также на территории страны имеется один ж/д вокзал - Железнодорожный вокзал Бишкек.</a:t>
            </a:r>
          </a:p>
          <a:p>
            <a:pPr marL="0" indent="0">
              <a:buNone/>
            </a:pPr>
            <a:r>
              <a:rPr lang="ru-RU" dirty="0"/>
              <a:t>В Кыргызстане отсутствует выход к морю, а также практически нет крупных рек, связывающих государство с соседями, что делает морские грузоперевозки невозможными. Однако имеется четыре </a:t>
            </a:r>
            <a:r>
              <a:rPr lang="ru-RU" dirty="0" smtClean="0"/>
              <a:t>аэропорта.</a:t>
            </a:r>
            <a:endParaRPr lang="ru-RU" dirty="0"/>
          </a:p>
        </p:txBody>
      </p:sp>
    </p:spTree>
  </p:cSld>
  <p:clrMapOvr>
    <a:masterClrMapping/>
  </p:clrMapOvr>
  <p:transition>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sz="quarter" idx="1"/>
          </p:nvPr>
        </p:nvSpPr>
        <p:spPr>
          <a:xfrm>
            <a:off x="0" y="428604"/>
            <a:ext cx="5114932" cy="5172409"/>
          </a:xfrm>
        </p:spPr>
        <p:txBody>
          <a:bodyPr>
            <a:normAutofit fontScale="92500"/>
          </a:bodyPr>
          <a:lstStyle/>
          <a:p>
            <a:r>
              <a:rPr lang="ru-RU" dirty="0" smtClean="0"/>
              <a:t>Одним из этих аэропортов является </a:t>
            </a:r>
            <a:r>
              <a:rPr lang="ru-RU" dirty="0" err="1" smtClean="0"/>
              <a:t>Манас</a:t>
            </a:r>
            <a:r>
              <a:rPr lang="ru-RU" dirty="0" smtClean="0"/>
              <a:t>. Через него осуществляется </a:t>
            </a:r>
            <a:r>
              <a:rPr lang="ru-RU" dirty="0" smtClean="0"/>
              <a:t>товарооборот со странами, к которым тяжело добраться на автомобильном и ж/д транспортах, в том числе и с Россией. Однако из-за того, что аэропорт единственный в своем роде на территории Киргизии, а также страна имеет очень гористую местность - подобные грузоперевозки являются дорогими и неэффективными.</a:t>
            </a:r>
          </a:p>
          <a:p>
            <a:endParaRPr lang="ru-RU" dirty="0"/>
          </a:p>
        </p:txBody>
      </p:sp>
      <p:pic>
        <p:nvPicPr>
          <p:cNvPr id="4" name="Рисунок 3" descr="manas-taksi.jpg"/>
          <p:cNvPicPr>
            <a:picLocks noChangeAspect="1"/>
          </p:cNvPicPr>
          <p:nvPr/>
        </p:nvPicPr>
        <p:blipFill>
          <a:blip r:embed="rId2"/>
          <a:stretch>
            <a:fillRect/>
          </a:stretch>
        </p:blipFill>
        <p:spPr>
          <a:xfrm>
            <a:off x="4643438" y="3643314"/>
            <a:ext cx="4258630" cy="2840473"/>
          </a:xfrm>
          <a:prstGeom prst="rect">
            <a:avLst/>
          </a:prstGeom>
        </p:spPr>
      </p:pic>
    </p:spTree>
  </p:cSld>
  <p:clrMapOvr>
    <a:masterClrMapping/>
  </p:clrMapOvr>
  <p:transition>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sz="quarter" idx="1"/>
          </p:nvPr>
        </p:nvSpPr>
        <p:spPr/>
        <p:txBody>
          <a:bodyPr>
            <a:normAutofit/>
          </a:bodyPr>
          <a:lstStyle/>
          <a:p>
            <a:r>
              <a:rPr lang="ru-RU" dirty="0" smtClean="0"/>
              <a:t>Как решение данной проблемы может быть следующее: могут быть расширены и соответственно оборудованы другие аэропорты государства, а также можно использовать страны-соседей для доставки товаров с использованием контейнеров на их территории, а дальше осуществлять доставку на территорию </a:t>
            </a:r>
            <a:r>
              <a:rPr lang="ru-RU" dirty="0" err="1" smtClean="0"/>
              <a:t>Кыргызской</a:t>
            </a:r>
            <a:r>
              <a:rPr lang="ru-RU" dirty="0" smtClean="0"/>
              <a:t> республики товаров на авто- и ж/</a:t>
            </a:r>
            <a:r>
              <a:rPr lang="ru-RU" dirty="0" err="1" smtClean="0"/>
              <a:t>д</a:t>
            </a:r>
            <a:r>
              <a:rPr lang="ru-RU" dirty="0" smtClean="0"/>
              <a:t> транспортах, и аналогично в обратную сторону товары на экспорт.</a:t>
            </a:r>
          </a:p>
          <a:p>
            <a:endParaRPr lang="ru-RU" dirty="0"/>
          </a:p>
        </p:txBody>
      </p:sp>
    </p:spTree>
  </p:cSld>
  <p:clrMapOvr>
    <a:masterClrMapping/>
  </p:clrMapOvr>
  <p:transition>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85728"/>
            <a:ext cx="8229600" cy="1143000"/>
          </a:xfrm>
        </p:spPr>
        <p:txBody>
          <a:bodyPr>
            <a:normAutofit/>
          </a:bodyPr>
          <a:lstStyle/>
          <a:p>
            <a:r>
              <a:rPr lang="ru-RU" sz="5400" b="1" u="sng" dirty="0" smtClean="0">
                <a:latin typeface="Allegretto Script Two" pitchFamily="66" charset="-52"/>
              </a:rPr>
              <a:t>Республика Казахстан</a:t>
            </a:r>
            <a:endParaRPr lang="ru-RU" sz="5400" b="1" u="sng" dirty="0">
              <a:latin typeface="Allegretto Script Two" pitchFamily="66" charset="-52"/>
            </a:endParaRPr>
          </a:p>
        </p:txBody>
      </p:sp>
      <p:pic>
        <p:nvPicPr>
          <p:cNvPr id="4" name="Содержимое 3" descr="2016-03-03_17-13-08_588307.jpg"/>
          <p:cNvPicPr>
            <a:picLocks noGrp="1" noChangeAspect="1"/>
          </p:cNvPicPr>
          <p:nvPr>
            <p:ph sz="quarter" idx="1"/>
          </p:nvPr>
        </p:nvPicPr>
        <p:blipFill>
          <a:blip r:embed="rId2" cstate="print"/>
          <a:stretch>
            <a:fillRect/>
          </a:stretch>
        </p:blipFill>
        <p:spPr>
          <a:xfrm>
            <a:off x="564360" y="2071678"/>
            <a:ext cx="2981251" cy="1987501"/>
          </a:xfrm>
        </p:spPr>
      </p:pic>
      <p:pic>
        <p:nvPicPr>
          <p:cNvPr id="8" name="Рисунок 7" descr="2012-03-20_Almazbek_Atambayev.jpeg.jpeg"/>
          <p:cNvPicPr>
            <a:picLocks noChangeAspect="1"/>
          </p:cNvPicPr>
          <p:nvPr/>
        </p:nvPicPr>
        <p:blipFill>
          <a:blip r:embed="rId3"/>
          <a:stretch>
            <a:fillRect/>
          </a:stretch>
        </p:blipFill>
        <p:spPr>
          <a:xfrm>
            <a:off x="6871664" y="1707439"/>
            <a:ext cx="1962140" cy="2444069"/>
          </a:xfrm>
          <a:prstGeom prst="rect">
            <a:avLst/>
          </a:prstGeom>
        </p:spPr>
      </p:pic>
      <p:pic>
        <p:nvPicPr>
          <p:cNvPr id="9" name="Рисунок 8" descr="38652.jpg"/>
          <p:cNvPicPr>
            <a:picLocks noChangeAspect="1"/>
          </p:cNvPicPr>
          <p:nvPr/>
        </p:nvPicPr>
        <p:blipFill>
          <a:blip r:embed="rId4"/>
          <a:stretch>
            <a:fillRect/>
          </a:stretch>
        </p:blipFill>
        <p:spPr>
          <a:xfrm>
            <a:off x="3714744" y="3571876"/>
            <a:ext cx="2786082" cy="2786082"/>
          </a:xfrm>
          <a:prstGeom prst="rect">
            <a:avLst/>
          </a:prstGeom>
        </p:spPr>
      </p:pic>
      <p:sp>
        <p:nvSpPr>
          <p:cNvPr id="11" name="TextBox 10"/>
          <p:cNvSpPr txBox="1"/>
          <p:nvPr/>
        </p:nvSpPr>
        <p:spPr>
          <a:xfrm>
            <a:off x="571472" y="1643050"/>
            <a:ext cx="3214710" cy="369332"/>
          </a:xfrm>
          <a:prstGeom prst="rect">
            <a:avLst/>
          </a:prstGeom>
          <a:noFill/>
        </p:spPr>
        <p:txBody>
          <a:bodyPr wrap="square" rtlCol="0">
            <a:spAutoFit/>
          </a:bodyPr>
          <a:lstStyle/>
          <a:p>
            <a:r>
              <a:rPr lang="ru-RU" dirty="0" smtClean="0"/>
              <a:t>Флаг Республики Казахстан</a:t>
            </a:r>
            <a:endParaRPr lang="ru-RU" dirty="0"/>
          </a:p>
        </p:txBody>
      </p:sp>
      <p:sp>
        <p:nvSpPr>
          <p:cNvPr id="12" name="TextBox 11"/>
          <p:cNvSpPr txBox="1"/>
          <p:nvPr/>
        </p:nvSpPr>
        <p:spPr>
          <a:xfrm>
            <a:off x="4214810" y="3071810"/>
            <a:ext cx="2009012" cy="400110"/>
          </a:xfrm>
          <a:prstGeom prst="rect">
            <a:avLst/>
          </a:prstGeom>
          <a:noFill/>
        </p:spPr>
        <p:txBody>
          <a:bodyPr wrap="none" rtlCol="0">
            <a:spAutoFit/>
          </a:bodyPr>
          <a:lstStyle/>
          <a:p>
            <a:r>
              <a:rPr lang="ru-RU" dirty="0" smtClean="0"/>
              <a:t>Герб</a:t>
            </a:r>
            <a:r>
              <a:rPr lang="ru-RU" sz="2000" dirty="0" smtClean="0"/>
              <a:t> Казахстана</a:t>
            </a:r>
            <a:endParaRPr lang="ru-RU" dirty="0"/>
          </a:p>
        </p:txBody>
      </p:sp>
      <p:sp>
        <p:nvSpPr>
          <p:cNvPr id="13" name="TextBox 12"/>
          <p:cNvSpPr txBox="1"/>
          <p:nvPr/>
        </p:nvSpPr>
        <p:spPr>
          <a:xfrm>
            <a:off x="4000496" y="1571612"/>
            <a:ext cx="2731453" cy="1015663"/>
          </a:xfrm>
          <a:prstGeom prst="rect">
            <a:avLst/>
          </a:prstGeom>
          <a:noFill/>
        </p:spPr>
        <p:txBody>
          <a:bodyPr wrap="none" rtlCol="0">
            <a:spAutoFit/>
          </a:bodyPr>
          <a:lstStyle/>
          <a:p>
            <a:pPr algn="ctr"/>
            <a:r>
              <a:rPr lang="ru-RU" sz="2000" dirty="0" err="1" smtClean="0"/>
              <a:t>Призидент</a:t>
            </a:r>
            <a:r>
              <a:rPr lang="ru-RU" sz="2000" dirty="0" smtClean="0"/>
              <a:t> </a:t>
            </a:r>
          </a:p>
          <a:p>
            <a:pPr algn="ctr"/>
            <a:r>
              <a:rPr lang="ru-RU" sz="2000" dirty="0" smtClean="0"/>
              <a:t>Нурсултан </a:t>
            </a:r>
            <a:r>
              <a:rPr lang="ru-RU" sz="2000" dirty="0" err="1" smtClean="0"/>
              <a:t>Абишевич</a:t>
            </a:r>
            <a:r>
              <a:rPr lang="ru-RU" sz="2000" dirty="0" smtClean="0"/>
              <a:t> </a:t>
            </a:r>
          </a:p>
          <a:p>
            <a:pPr algn="ctr"/>
            <a:r>
              <a:rPr lang="ru-RU" sz="2000" dirty="0" smtClean="0"/>
              <a:t>Назарбаев</a:t>
            </a:r>
          </a:p>
        </p:txBody>
      </p:sp>
      <p:sp>
        <p:nvSpPr>
          <p:cNvPr id="15" name="TextBox 14"/>
          <p:cNvSpPr txBox="1"/>
          <p:nvPr/>
        </p:nvSpPr>
        <p:spPr>
          <a:xfrm>
            <a:off x="357158" y="4000504"/>
            <a:ext cx="2714644" cy="923330"/>
          </a:xfrm>
          <a:prstGeom prst="rect">
            <a:avLst/>
          </a:prstGeom>
          <a:noFill/>
        </p:spPr>
        <p:txBody>
          <a:bodyPr wrap="square" rtlCol="0">
            <a:spAutoFit/>
          </a:bodyPr>
          <a:lstStyle/>
          <a:p>
            <a:r>
              <a:rPr lang="ru-RU" dirty="0" smtClean="0"/>
              <a:t>Флаг Казахстана был принят 4 июня 1992 года</a:t>
            </a:r>
            <a:endParaRPr lang="ru-RU" dirty="0"/>
          </a:p>
        </p:txBody>
      </p:sp>
      <p:sp>
        <p:nvSpPr>
          <p:cNvPr id="16" name="TextBox 15"/>
          <p:cNvSpPr txBox="1"/>
          <p:nvPr/>
        </p:nvSpPr>
        <p:spPr>
          <a:xfrm>
            <a:off x="6143636" y="5643578"/>
            <a:ext cx="3000364" cy="707886"/>
          </a:xfrm>
          <a:prstGeom prst="rect">
            <a:avLst/>
          </a:prstGeom>
          <a:noFill/>
        </p:spPr>
        <p:txBody>
          <a:bodyPr wrap="square" rtlCol="0">
            <a:spAutoFit/>
          </a:bodyPr>
          <a:lstStyle/>
          <a:p>
            <a:r>
              <a:rPr lang="ru-RU" sz="2000" dirty="0" smtClean="0"/>
              <a:t>Был утвержден  в 1992 году</a:t>
            </a:r>
            <a:endParaRPr lang="ru-RU" sz="2000" dirty="0"/>
          </a:p>
        </p:txBody>
      </p:sp>
    </p:spTree>
  </p:cSld>
  <p:clrMapOvr>
    <a:masterClrMapping/>
  </p:clrMapOvr>
  <p:transition>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1200px-Города_Казахстана.svg.png"/>
          <p:cNvPicPr>
            <a:picLocks noChangeAspect="1"/>
          </p:cNvPicPr>
          <p:nvPr/>
        </p:nvPicPr>
        <p:blipFill>
          <a:blip r:embed="rId2"/>
          <a:stretch>
            <a:fillRect/>
          </a:stretch>
        </p:blipFill>
        <p:spPr>
          <a:xfrm>
            <a:off x="3203848" y="3429000"/>
            <a:ext cx="5713814" cy="3204497"/>
          </a:xfrm>
          <a:prstGeom prst="rect">
            <a:avLst/>
          </a:prstGeom>
        </p:spPr>
      </p:pic>
      <p:sp>
        <p:nvSpPr>
          <p:cNvPr id="3" name="Содержимое 2"/>
          <p:cNvSpPr>
            <a:spLocks noGrp="1"/>
          </p:cNvSpPr>
          <p:nvPr>
            <p:ph sz="quarter" idx="1"/>
          </p:nvPr>
        </p:nvSpPr>
        <p:spPr>
          <a:xfrm>
            <a:off x="251520" y="260648"/>
            <a:ext cx="8228182" cy="3357586"/>
          </a:xfrm>
        </p:spPr>
        <p:txBody>
          <a:bodyPr>
            <a:normAutofit fontScale="92500" lnSpcReduction="20000"/>
          </a:bodyPr>
          <a:lstStyle/>
          <a:p>
            <a:r>
              <a:rPr lang="ru-RU" sz="3000" dirty="0"/>
              <a:t>Говоря о Казахстане, стоит отметить, что географическое положение данной страны дает широкий простор для торговли. Помимо огромного товарооборота на автомобильном и железнодорожном транспорте, Казахстанская республика может вести морскую торговлю по Каспийскому морю с Россией, Азербайджаном, Ираном и Туркменистаном, а также использовать крупные реки, например </a:t>
            </a:r>
            <a:r>
              <a:rPr lang="ru-RU" sz="3000" dirty="0" smtClean="0"/>
              <a:t>Иртыш.</a:t>
            </a:r>
            <a:endParaRPr lang="ru-RU" sz="3000" dirty="0"/>
          </a:p>
        </p:txBody>
      </p:sp>
    </p:spTree>
  </p:cSld>
  <p:clrMapOvr>
    <a:masterClrMapping/>
  </p:clrMapOvr>
  <p:transition>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sz="quarter" idx="1"/>
          </p:nvPr>
        </p:nvSpPr>
        <p:spPr>
          <a:xfrm>
            <a:off x="428596" y="785794"/>
            <a:ext cx="8229600" cy="4526280"/>
          </a:xfrm>
        </p:spPr>
        <p:txBody>
          <a:bodyPr/>
          <a:lstStyle/>
          <a:p>
            <a:r>
              <a:rPr lang="ru-RU" sz="2800" dirty="0" smtClean="0"/>
              <a:t>Еще на территории страны находятся четыре крупных международных аэропорта. Они дают возможность для торговли со странами по всему миру, а равномерное распределение их по территории Казахстана делает товарооборот экономически более выгодным.</a:t>
            </a:r>
          </a:p>
          <a:p>
            <a:endParaRPr lang="ru-RU" dirty="0"/>
          </a:p>
        </p:txBody>
      </p:sp>
      <p:pic>
        <p:nvPicPr>
          <p:cNvPr id="5" name="Рисунок 4" descr="20c1ebd2d6654b0f4981614e5ee.jpg"/>
          <p:cNvPicPr>
            <a:picLocks noChangeAspect="1"/>
          </p:cNvPicPr>
          <p:nvPr/>
        </p:nvPicPr>
        <p:blipFill>
          <a:blip r:embed="rId2"/>
          <a:stretch>
            <a:fillRect/>
          </a:stretch>
        </p:blipFill>
        <p:spPr>
          <a:xfrm>
            <a:off x="785786" y="3429000"/>
            <a:ext cx="7429522" cy="2889259"/>
          </a:xfrm>
          <a:prstGeom prst="rect">
            <a:avLst/>
          </a:prstGeom>
        </p:spPr>
      </p:pic>
    </p:spTree>
  </p:cSld>
  <p:clrMapOvr>
    <a:masterClrMapping/>
  </p:clrMapOvr>
  <p:transition>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950950"/>
            <a:ext cx="4137590" cy="276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Содержимое 2"/>
          <p:cNvSpPr>
            <a:spLocks noGrp="1"/>
          </p:cNvSpPr>
          <p:nvPr>
            <p:ph sz="quarter" idx="1"/>
          </p:nvPr>
        </p:nvSpPr>
        <p:spPr>
          <a:xfrm>
            <a:off x="179512" y="188640"/>
            <a:ext cx="7416824" cy="4355976"/>
          </a:xfrm>
        </p:spPr>
        <p:txBody>
          <a:bodyPr>
            <a:normAutofit fontScale="92500" lnSpcReduction="10000"/>
          </a:bodyPr>
          <a:lstStyle/>
          <a:p>
            <a:r>
              <a:rPr lang="ru-RU" sz="2800" dirty="0" smtClean="0"/>
              <a:t>Однако Казахстанская республика имеет сильную экономическую проблему - неразвитость частного экономического сектора. Большая часть торговли приходится на государственные заказы. Из-за чего товарооборот страны медленно увеличивается и медленно развивает</a:t>
            </a:r>
            <a:r>
              <a:rPr lang="ru-RU" sz="2800" dirty="0" smtClean="0"/>
              <a:t>.</a:t>
            </a:r>
          </a:p>
          <a:p>
            <a:r>
              <a:rPr lang="ru-RU" sz="2800" dirty="0"/>
              <a:t>Решить это может грамотная программа развития частных предприятий и поддержка их со стороны государства как экономически, так и </a:t>
            </a:r>
            <a:r>
              <a:rPr lang="ru-RU" sz="2800" dirty="0" smtClean="0"/>
              <a:t>законодательно.</a:t>
            </a:r>
            <a:endParaRPr lang="ru-RU" sz="2800" dirty="0" smtClean="0"/>
          </a:p>
          <a:p>
            <a:endParaRPr lang="ru-RU" dirty="0"/>
          </a:p>
        </p:txBody>
      </p:sp>
    </p:spTree>
  </p:cSld>
  <p:clrMapOvr>
    <a:masterClrMapping/>
  </p:clrMapOvr>
  <p:transition>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2mg1i3.jpg"/>
          <p:cNvPicPr>
            <a:picLocks noGrp="1" noChangeAspect="1"/>
          </p:cNvPicPr>
          <p:nvPr>
            <p:ph sz="quarter" idx="1"/>
          </p:nvPr>
        </p:nvPicPr>
        <p:blipFill>
          <a:blip r:embed="rId2"/>
          <a:stretch>
            <a:fillRect/>
          </a:stretch>
        </p:blipFill>
        <p:spPr>
          <a:xfrm>
            <a:off x="0" y="11460"/>
            <a:ext cx="9144000" cy="6841677"/>
          </a:xfrm>
        </p:spPr>
      </p:pic>
    </p:spTree>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sea.png"/>
          <p:cNvPicPr>
            <a:picLocks noChangeAspect="1"/>
          </p:cNvPicPr>
          <p:nvPr/>
        </p:nvPicPr>
        <p:blipFill>
          <a:blip r:embed="rId2"/>
          <a:stretch>
            <a:fillRect/>
          </a:stretch>
        </p:blipFill>
        <p:spPr>
          <a:xfrm>
            <a:off x="4786314" y="4762505"/>
            <a:ext cx="3672444" cy="2095495"/>
          </a:xfrm>
          <a:prstGeom prst="rect">
            <a:avLst/>
          </a:prstGeom>
        </p:spPr>
      </p:pic>
      <p:sp>
        <p:nvSpPr>
          <p:cNvPr id="2" name="Заголовок 1"/>
          <p:cNvSpPr>
            <a:spLocks noGrp="1"/>
          </p:cNvSpPr>
          <p:nvPr>
            <p:ph type="title"/>
          </p:nvPr>
        </p:nvSpPr>
        <p:spPr>
          <a:xfrm>
            <a:off x="467544" y="332656"/>
            <a:ext cx="8229600" cy="1143000"/>
          </a:xfrm>
        </p:spPr>
        <p:txBody>
          <a:bodyPr>
            <a:noAutofit/>
          </a:bodyPr>
          <a:lstStyle/>
          <a:p>
            <a:r>
              <a:rPr lang="ru-RU" sz="4800" b="1" dirty="0" smtClean="0">
                <a:effectLst>
                  <a:outerShdw blurRad="38100" dist="38100" dir="2700000" algn="tl">
                    <a:srgbClr val="000000">
                      <a:alpha val="43137"/>
                    </a:srgbClr>
                  </a:outerShdw>
                </a:effectLst>
                <a:latin typeface="Allegretto Script Two" pitchFamily="66" charset="-52"/>
                <a:cs typeface="Arabic Typesetting" pitchFamily="66" charset="-78"/>
              </a:rPr>
              <a:t>Морские </a:t>
            </a:r>
            <a:r>
              <a:rPr lang="ru-RU" sz="4800" b="1" dirty="0" smtClean="0">
                <a:effectLst>
                  <a:outerShdw blurRad="38100" dist="38100" dir="2700000" algn="tl">
                    <a:srgbClr val="000000">
                      <a:alpha val="43137"/>
                    </a:srgbClr>
                  </a:outerShdw>
                </a:effectLst>
                <a:latin typeface="Allegretto Script Two" pitchFamily="66" charset="-52"/>
                <a:cs typeface="Arabic Typesetting" pitchFamily="66" charset="-78"/>
              </a:rPr>
              <a:t>и авиаперевозки</a:t>
            </a:r>
            <a:endParaRPr lang="ru-RU" sz="4800" b="1" dirty="0">
              <a:effectLst>
                <a:outerShdw blurRad="38100" dist="38100" dir="2700000" algn="tl">
                  <a:srgbClr val="000000">
                    <a:alpha val="43137"/>
                  </a:srgbClr>
                </a:outerShdw>
              </a:effectLst>
              <a:latin typeface="Allegretto Script Two" pitchFamily="66" charset="-52"/>
              <a:cs typeface="Arabic Typesetting" pitchFamily="66" charset="-78"/>
            </a:endParaRPr>
          </a:p>
        </p:txBody>
      </p:sp>
      <p:sp>
        <p:nvSpPr>
          <p:cNvPr id="3" name="Содержимое 2"/>
          <p:cNvSpPr>
            <a:spLocks noGrp="1"/>
          </p:cNvSpPr>
          <p:nvPr>
            <p:ph sz="quarter" idx="1"/>
          </p:nvPr>
        </p:nvSpPr>
        <p:spPr>
          <a:xfrm>
            <a:off x="395536" y="1700808"/>
            <a:ext cx="8229600" cy="4526280"/>
          </a:xfrm>
        </p:spPr>
        <p:txBody>
          <a:bodyPr>
            <a:normAutofit/>
          </a:bodyPr>
          <a:lstStyle/>
          <a:p>
            <a:r>
              <a:rPr lang="ru-RU" sz="2400" dirty="0"/>
              <a:t>Морская перевозка является самым дешевым видом перевозки, однако имеет ряд недостатков, среди которых можно выделить: зависимость от погоды, длительность в пути, а так же зависимость от пропускной способности портов.</a:t>
            </a:r>
            <a:endParaRPr lang="ru-RU" sz="2400" u="sng" dirty="0" smtClean="0"/>
          </a:p>
          <a:p>
            <a:r>
              <a:rPr lang="ru-RU" dirty="0"/>
              <a:t>В противовес ей авиаперевозки – представляют собой наиболее быстрый, но вместе с тем и наиболее дорогостоящий вид перевозки.</a:t>
            </a:r>
            <a:endParaRPr lang="ru-RU" dirty="0"/>
          </a:p>
        </p:txBody>
      </p:sp>
    </p:spTree>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512" y="116632"/>
            <a:ext cx="7772400" cy="710952"/>
          </a:xfrm>
        </p:spPr>
        <p:txBody>
          <a:bodyPr>
            <a:normAutofit/>
          </a:bodyPr>
          <a:lstStyle/>
          <a:p>
            <a:r>
              <a:rPr lang="ru-RU" sz="3600" b="1" dirty="0"/>
              <a:t>Недостатки</a:t>
            </a:r>
            <a:r>
              <a:rPr lang="ru-RU" sz="3600" dirty="0"/>
              <a:t>:</a:t>
            </a:r>
          </a:p>
        </p:txBody>
      </p:sp>
      <p:pic>
        <p:nvPicPr>
          <p:cNvPr id="1027" name="Picture 3"/>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tretch>
            <a:fillRect/>
          </a:stretch>
        </p:blipFill>
        <p:spPr bwMode="auto">
          <a:xfrm>
            <a:off x="4462782" y="4005064"/>
            <a:ext cx="4397645" cy="258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угольник 3"/>
          <p:cNvSpPr/>
          <p:nvPr/>
        </p:nvSpPr>
        <p:spPr>
          <a:xfrm>
            <a:off x="0" y="908720"/>
            <a:ext cx="8964488" cy="2862322"/>
          </a:xfrm>
          <a:prstGeom prst="rect">
            <a:avLst/>
          </a:prstGeom>
        </p:spPr>
        <p:txBody>
          <a:bodyPr wrap="square">
            <a:spAutoFit/>
          </a:bodyPr>
          <a:lstStyle/>
          <a:p>
            <a:r>
              <a:rPr lang="ru-RU" dirty="0"/>
              <a:t>•	</a:t>
            </a:r>
            <a:r>
              <a:rPr lang="ru-RU" sz="2000" dirty="0"/>
              <a:t>главный минус – дорогая цена подобной услуги</a:t>
            </a:r>
            <a:r>
              <a:rPr lang="ru-RU" sz="2000" dirty="0" smtClean="0"/>
              <a:t>;</a:t>
            </a:r>
          </a:p>
          <a:p>
            <a:endParaRPr lang="ru-RU" sz="2000" dirty="0"/>
          </a:p>
          <a:p>
            <a:r>
              <a:rPr lang="ru-RU" sz="2000" dirty="0"/>
              <a:t>•	некоторые негабаритные грузы нельзя транспортировать с </a:t>
            </a:r>
            <a:r>
              <a:rPr lang="ru-RU" sz="2000" dirty="0" smtClean="0"/>
              <a:t>	помощью </a:t>
            </a:r>
            <a:r>
              <a:rPr lang="ru-RU" sz="2000" dirty="0"/>
              <a:t>воздушного транспорта</a:t>
            </a:r>
            <a:r>
              <a:rPr lang="ru-RU" sz="2000" dirty="0" smtClean="0"/>
              <a:t>;</a:t>
            </a:r>
          </a:p>
          <a:p>
            <a:endParaRPr lang="ru-RU" sz="2000" dirty="0"/>
          </a:p>
          <a:p>
            <a:r>
              <a:rPr lang="ru-RU" sz="2000" dirty="0"/>
              <a:t>•	зависимость воздушного транспорта от непредвиденных </a:t>
            </a:r>
            <a:r>
              <a:rPr lang="ru-RU" sz="2000" dirty="0" smtClean="0"/>
              <a:t>	климатических </a:t>
            </a:r>
            <a:r>
              <a:rPr lang="ru-RU" sz="2000" dirty="0"/>
              <a:t>условий</a:t>
            </a:r>
            <a:r>
              <a:rPr lang="ru-RU" sz="2000" dirty="0" smtClean="0"/>
              <a:t>;</a:t>
            </a:r>
          </a:p>
          <a:p>
            <a:endParaRPr lang="ru-RU" sz="2000" dirty="0"/>
          </a:p>
          <a:p>
            <a:r>
              <a:rPr lang="ru-RU" sz="2000" dirty="0"/>
              <a:t>•	не во всех населенных пунктах есть аэропорты;)</a:t>
            </a:r>
          </a:p>
        </p:txBody>
      </p:sp>
    </p:spTree>
    <p:extLst>
      <p:ext uri="{BB962C8B-B14F-4D97-AF65-F5344CB8AC3E}">
        <p14:creationId xmlns:p14="http://schemas.microsoft.com/office/powerpoint/2010/main" val="4022312702"/>
      </p:ext>
    </p:extLst>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descr="gazel-perevozka.jpg"/>
          <p:cNvPicPr>
            <a:picLocks noChangeAspect="1"/>
          </p:cNvPicPr>
          <p:nvPr/>
        </p:nvPicPr>
        <p:blipFill>
          <a:blip r:embed="rId2"/>
          <a:stretch>
            <a:fillRect/>
          </a:stretch>
        </p:blipFill>
        <p:spPr>
          <a:xfrm>
            <a:off x="5214942" y="4071942"/>
            <a:ext cx="3667151" cy="2500330"/>
          </a:xfrm>
          <a:prstGeom prst="rect">
            <a:avLst/>
          </a:prstGeom>
        </p:spPr>
      </p:pic>
      <p:sp>
        <p:nvSpPr>
          <p:cNvPr id="2" name="Заголовок 1"/>
          <p:cNvSpPr>
            <a:spLocks noGrp="1"/>
          </p:cNvSpPr>
          <p:nvPr>
            <p:ph type="title"/>
          </p:nvPr>
        </p:nvSpPr>
        <p:spPr>
          <a:xfrm>
            <a:off x="37174" y="0"/>
            <a:ext cx="9128530" cy="1525840"/>
          </a:xfrm>
        </p:spPr>
        <p:txBody>
          <a:bodyPr>
            <a:noAutofit/>
          </a:bodyPr>
          <a:lstStyle/>
          <a:p>
            <a:r>
              <a:rPr lang="ru-RU" sz="4800" b="1" dirty="0" smtClean="0">
                <a:latin typeface="Allegretto Script Two" pitchFamily="66" charset="-52"/>
              </a:rPr>
              <a:t>Автомобильные контейнерные перевозки</a:t>
            </a:r>
            <a:endParaRPr lang="ru-RU" sz="4800" b="1" dirty="0">
              <a:latin typeface="Allegretto Script Two" pitchFamily="66" charset="-52"/>
            </a:endParaRPr>
          </a:p>
        </p:txBody>
      </p:sp>
      <p:sp>
        <p:nvSpPr>
          <p:cNvPr id="3" name="Содержимое 2"/>
          <p:cNvSpPr>
            <a:spLocks noGrp="1"/>
          </p:cNvSpPr>
          <p:nvPr>
            <p:ph sz="quarter" idx="1"/>
          </p:nvPr>
        </p:nvSpPr>
        <p:spPr>
          <a:xfrm>
            <a:off x="0" y="1357298"/>
            <a:ext cx="6000760" cy="5500702"/>
          </a:xfrm>
        </p:spPr>
        <p:txBody>
          <a:bodyPr>
            <a:normAutofit fontScale="32500" lnSpcReduction="20000"/>
          </a:bodyPr>
          <a:lstStyle/>
          <a:p>
            <a:r>
              <a:rPr lang="ru-RU" sz="9600" dirty="0"/>
              <a:t>В отличает от авиа – автомобильные перевозки более мобильны и </a:t>
            </a:r>
            <a:r>
              <a:rPr lang="ru-RU" sz="9600" dirty="0" err="1"/>
              <a:t>маневрены</a:t>
            </a:r>
            <a:r>
              <a:rPr lang="ru-RU" sz="9600" dirty="0"/>
              <a:t>. Их система планирования маршрутов наиболее гибкая, что делает данный вид перевозки наиболее популярным. Однако и эта сфера не лишена своих </a:t>
            </a:r>
            <a:r>
              <a:rPr lang="ru-RU" sz="9600" dirty="0" smtClean="0"/>
              <a:t>недостатков. </a:t>
            </a:r>
            <a:endParaRPr lang="ru-RU" dirty="0"/>
          </a:p>
        </p:txBody>
      </p:sp>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552700"/>
            <a:ext cx="914400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107504" y="116632"/>
            <a:ext cx="6048672" cy="755526"/>
          </a:xfrm>
        </p:spPr>
        <p:txBody>
          <a:bodyPr>
            <a:normAutofit fontScale="90000"/>
          </a:bodyPr>
          <a:lstStyle/>
          <a:p>
            <a:r>
              <a:rPr lang="ru-RU" sz="5400" b="1" dirty="0" smtClean="0">
                <a:latin typeface="Allegretto Script Two" pitchFamily="66" charset="-52"/>
              </a:rPr>
              <a:t>Недостатки:</a:t>
            </a:r>
            <a:endParaRPr lang="ru-RU" sz="4800" dirty="0"/>
          </a:p>
        </p:txBody>
      </p:sp>
      <p:sp>
        <p:nvSpPr>
          <p:cNvPr id="3" name="Содержимое 2"/>
          <p:cNvSpPr>
            <a:spLocks noGrp="1"/>
          </p:cNvSpPr>
          <p:nvPr>
            <p:ph sz="quarter" idx="1"/>
          </p:nvPr>
        </p:nvSpPr>
        <p:spPr>
          <a:xfrm>
            <a:off x="107504" y="836712"/>
            <a:ext cx="8784976" cy="2952328"/>
          </a:xfrm>
        </p:spPr>
        <p:txBody>
          <a:bodyPr>
            <a:normAutofit fontScale="92500" lnSpcReduction="10000"/>
          </a:bodyPr>
          <a:lstStyle/>
          <a:p>
            <a:r>
              <a:rPr lang="ru-RU" dirty="0" smtClean="0"/>
              <a:t> </a:t>
            </a:r>
            <a:r>
              <a:rPr lang="ru-RU" sz="2400" b="1" dirty="0" smtClean="0"/>
              <a:t>Некоторая ограниченность движения, особенно в зимний период. Скорость перевозки зависит не только от климатических погодных условий, но так же от состояния дорог в целом и интенсивности движения на них</a:t>
            </a:r>
            <a:r>
              <a:rPr lang="ru-RU" sz="2400" b="1" dirty="0" smtClean="0"/>
              <a:t>;</a:t>
            </a:r>
            <a:endParaRPr lang="ru-RU" sz="2400" b="1" dirty="0" smtClean="0"/>
          </a:p>
          <a:p>
            <a:r>
              <a:rPr lang="ru-RU" sz="2400" b="1" dirty="0" smtClean="0"/>
              <a:t> Возможные ограничения перевозок негабаритных грузов</a:t>
            </a:r>
            <a:r>
              <a:rPr lang="ru-RU" sz="2400" b="1" dirty="0" smtClean="0"/>
              <a:t>;</a:t>
            </a:r>
            <a:endParaRPr lang="ru-RU" sz="2400" b="1" dirty="0" smtClean="0"/>
          </a:p>
          <a:p>
            <a:r>
              <a:rPr lang="ru-RU" sz="2400" b="1" dirty="0" smtClean="0"/>
              <a:t> </a:t>
            </a:r>
            <a:r>
              <a:rPr lang="ru-RU" sz="2400" b="1" dirty="0" smtClean="0">
                <a:solidFill>
                  <a:schemeClr val="bg1"/>
                </a:solidFill>
              </a:rPr>
              <a:t>Высокая стоимость транспортировки груза на дальние расстояния;</a:t>
            </a:r>
          </a:p>
          <a:p>
            <a:r>
              <a:rPr lang="ru-RU" sz="2400" b="1" dirty="0" smtClean="0">
                <a:solidFill>
                  <a:schemeClr val="bg1"/>
                </a:solidFill>
              </a:rPr>
              <a:t>Необходимость </a:t>
            </a:r>
            <a:r>
              <a:rPr lang="ru-RU" sz="2400" b="1" dirty="0" smtClean="0">
                <a:solidFill>
                  <a:schemeClr val="bg1"/>
                </a:solidFill>
              </a:rPr>
              <a:t>быстрой разгрузки.</a:t>
            </a:r>
          </a:p>
          <a:p>
            <a:endParaRPr lang="ru-RU" dirty="0" smtClean="0"/>
          </a:p>
        </p:txBody>
      </p:sp>
    </p:spTree>
  </p:cSld>
  <p:clrMapOvr>
    <a:masterClrMapping/>
  </p:clrMapOvr>
  <p:transition>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poezd2.png"/>
          <p:cNvPicPr>
            <a:picLocks noChangeAspect="1"/>
          </p:cNvPicPr>
          <p:nvPr/>
        </p:nvPicPr>
        <p:blipFill>
          <a:blip r:embed="rId2"/>
          <a:stretch>
            <a:fillRect/>
          </a:stretch>
        </p:blipFill>
        <p:spPr>
          <a:xfrm>
            <a:off x="3411807" y="3445980"/>
            <a:ext cx="5732193" cy="3412020"/>
          </a:xfrm>
          <a:prstGeom prst="rect">
            <a:avLst/>
          </a:prstGeom>
        </p:spPr>
      </p:pic>
      <p:sp>
        <p:nvSpPr>
          <p:cNvPr id="2" name="Заголовок 1"/>
          <p:cNvSpPr>
            <a:spLocks noGrp="1"/>
          </p:cNvSpPr>
          <p:nvPr>
            <p:ph type="title"/>
          </p:nvPr>
        </p:nvSpPr>
        <p:spPr>
          <a:xfrm>
            <a:off x="285720" y="0"/>
            <a:ext cx="8858280" cy="1539412"/>
          </a:xfrm>
        </p:spPr>
        <p:txBody>
          <a:bodyPr>
            <a:noAutofit/>
          </a:bodyPr>
          <a:lstStyle/>
          <a:p>
            <a:pPr algn="ctr"/>
            <a:r>
              <a:rPr lang="ru-RU" sz="4800" b="1" dirty="0" smtClean="0">
                <a:latin typeface="Allegretto Script Two" pitchFamily="66" charset="-52"/>
              </a:rPr>
              <a:t>Железнодорожные контейнерные перевозки</a:t>
            </a:r>
            <a:endParaRPr lang="ru-RU" sz="4800" b="1" dirty="0">
              <a:latin typeface="Allegretto Script Two" pitchFamily="66" charset="-52"/>
            </a:endParaRPr>
          </a:p>
        </p:txBody>
      </p:sp>
      <p:sp>
        <p:nvSpPr>
          <p:cNvPr id="3" name="Содержимое 2"/>
          <p:cNvSpPr>
            <a:spLocks noGrp="1"/>
          </p:cNvSpPr>
          <p:nvPr>
            <p:ph sz="quarter" idx="1"/>
          </p:nvPr>
        </p:nvSpPr>
        <p:spPr>
          <a:xfrm>
            <a:off x="179512" y="1500174"/>
            <a:ext cx="7848872" cy="5357826"/>
          </a:xfrm>
        </p:spPr>
        <p:txBody>
          <a:bodyPr>
            <a:noAutofit/>
          </a:bodyPr>
          <a:lstStyle/>
          <a:p>
            <a:pPr marL="0" indent="0">
              <a:buNone/>
            </a:pPr>
            <a:r>
              <a:rPr lang="ru-RU" sz="2000" dirty="0"/>
              <a:t>В данном случае при континентальной перевозке на дальние расстояния, наиболее экономичным и надежным видом контейнерной перевозки выступает перевозка железнодорожным транспортом.</a:t>
            </a:r>
            <a:endParaRPr lang="ru-RU" sz="2000" dirty="0"/>
          </a:p>
          <a:p>
            <a:endParaRPr lang="ru-RU" sz="2000" dirty="0" smtClean="0"/>
          </a:p>
          <a:p>
            <a:r>
              <a:rPr lang="ru-RU" sz="2000" dirty="0" smtClean="0"/>
              <a:t>К </a:t>
            </a:r>
            <a:r>
              <a:rPr lang="ru-RU" sz="2000" dirty="0"/>
              <a:t>недостаткам данного вида можно отнести длительность перевозки, а так же невозможность доставки груза «до двери».</a:t>
            </a:r>
          </a:p>
          <a:p>
            <a:endParaRPr lang="ru-RU" sz="2000" dirty="0" smtClean="0"/>
          </a:p>
        </p:txBody>
      </p:sp>
    </p:spTree>
  </p:cSld>
  <p:clrMapOvr>
    <a:masterClrMapping/>
  </p:clrMapOvr>
  <p:transition>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428604"/>
            <a:ext cx="5724128" cy="692696"/>
          </a:xfrm>
        </p:spPr>
        <p:txBody>
          <a:bodyPr>
            <a:noAutofit/>
          </a:bodyPr>
          <a:lstStyle/>
          <a:p>
            <a:r>
              <a:rPr lang="ru-RU" sz="6600" b="1" u="sng" dirty="0" smtClean="0">
                <a:latin typeface="Allegretto Script Two" pitchFamily="66" charset="-52"/>
              </a:rPr>
              <a:t>Россия</a:t>
            </a:r>
            <a:endParaRPr lang="ru-RU" sz="6600" b="1" u="sng" dirty="0">
              <a:latin typeface="Allegretto Script Two" pitchFamily="66" charset="-52"/>
            </a:endParaRPr>
          </a:p>
        </p:txBody>
      </p:sp>
      <p:pic>
        <p:nvPicPr>
          <p:cNvPr id="30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74988" y="1916832"/>
            <a:ext cx="3086100"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17848" y="1412776"/>
            <a:ext cx="3246040" cy="369332"/>
          </a:xfrm>
          <a:prstGeom prst="rect">
            <a:avLst/>
          </a:prstGeom>
          <a:noFill/>
        </p:spPr>
        <p:txBody>
          <a:bodyPr wrap="square" rtlCol="0">
            <a:spAutoFit/>
          </a:bodyPr>
          <a:lstStyle/>
          <a:p>
            <a:r>
              <a:rPr lang="ru-RU" b="1" dirty="0" smtClean="0"/>
              <a:t>Государственный флаг России</a:t>
            </a:r>
            <a:endParaRPr lang="ru-RU" b="1"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433013"/>
            <a:ext cx="428625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4" y="1124744"/>
            <a:ext cx="3270068" cy="2140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283967" y="331202"/>
            <a:ext cx="4933083" cy="646331"/>
          </a:xfrm>
          <a:prstGeom prst="rect">
            <a:avLst/>
          </a:prstGeom>
          <a:noFill/>
        </p:spPr>
        <p:txBody>
          <a:bodyPr wrap="square" rtlCol="0">
            <a:spAutoFit/>
          </a:bodyPr>
          <a:lstStyle/>
          <a:p>
            <a:r>
              <a:rPr lang="ru-RU" b="1" dirty="0" smtClean="0"/>
              <a:t>Президент</a:t>
            </a:r>
            <a:endParaRPr lang="ru-RU" b="1" dirty="0"/>
          </a:p>
          <a:p>
            <a:r>
              <a:rPr lang="ru-RU" b="1" dirty="0"/>
              <a:t>Владимир Владимирович Путин</a:t>
            </a:r>
          </a:p>
        </p:txBody>
      </p:sp>
      <p:sp>
        <p:nvSpPr>
          <p:cNvPr id="6" name="TextBox 5"/>
          <p:cNvSpPr txBox="1"/>
          <p:nvPr/>
        </p:nvSpPr>
        <p:spPr>
          <a:xfrm>
            <a:off x="4283967" y="3433013"/>
            <a:ext cx="2808312" cy="369332"/>
          </a:xfrm>
          <a:prstGeom prst="rect">
            <a:avLst/>
          </a:prstGeom>
          <a:noFill/>
        </p:spPr>
        <p:txBody>
          <a:bodyPr wrap="square" rtlCol="0">
            <a:spAutoFit/>
          </a:bodyPr>
          <a:lstStyle/>
          <a:p>
            <a:r>
              <a:rPr lang="ru-RU" b="1" dirty="0" smtClean="0"/>
              <a:t>Герб России</a:t>
            </a:r>
            <a:endParaRPr lang="ru-RU" b="1" dirty="0"/>
          </a:p>
        </p:txBody>
      </p:sp>
      <p:sp>
        <p:nvSpPr>
          <p:cNvPr id="7" name="Прямоугольник 6"/>
          <p:cNvSpPr/>
          <p:nvPr/>
        </p:nvSpPr>
        <p:spPr>
          <a:xfrm>
            <a:off x="2843808" y="5804612"/>
            <a:ext cx="4572000" cy="646331"/>
          </a:xfrm>
          <a:prstGeom prst="rect">
            <a:avLst/>
          </a:prstGeom>
        </p:spPr>
        <p:txBody>
          <a:bodyPr>
            <a:spAutoFit/>
          </a:bodyPr>
          <a:lstStyle/>
          <a:p>
            <a:r>
              <a:rPr lang="ru-RU" dirty="0"/>
              <a:t>Утверждён Указом Президента Российской Федерации 30 ноября 1993 года.</a:t>
            </a:r>
          </a:p>
        </p:txBody>
      </p:sp>
      <p:sp>
        <p:nvSpPr>
          <p:cNvPr id="8" name="Прямоугольник 7"/>
          <p:cNvSpPr/>
          <p:nvPr/>
        </p:nvSpPr>
        <p:spPr>
          <a:xfrm>
            <a:off x="155456" y="4077072"/>
            <a:ext cx="4572000" cy="369332"/>
          </a:xfrm>
          <a:prstGeom prst="rect">
            <a:avLst/>
          </a:prstGeom>
        </p:spPr>
        <p:txBody>
          <a:bodyPr>
            <a:spAutoFit/>
          </a:bodyPr>
          <a:lstStyle/>
          <a:p>
            <a:r>
              <a:rPr lang="ru-RU" dirty="0" smtClean="0"/>
              <a:t>Утверждён 11 </a:t>
            </a:r>
            <a:r>
              <a:rPr lang="ru-RU" dirty="0"/>
              <a:t>декабря </a:t>
            </a:r>
            <a:r>
              <a:rPr lang="ru-RU" dirty="0" smtClean="0"/>
              <a:t>1993</a:t>
            </a:r>
            <a:endParaRPr lang="ru-RU" dirty="0"/>
          </a:p>
        </p:txBody>
      </p:sp>
    </p:spTree>
    <p:extLst>
      <p:ext uri="{BB962C8B-B14F-4D97-AF65-F5344CB8AC3E}">
        <p14:creationId xmlns:p14="http://schemas.microsoft.com/office/powerpoint/2010/main" val="3676295763"/>
      </p:ext>
    </p:extLst>
  </p:cSld>
  <p:clrMapOvr>
    <a:masterClrMapping/>
  </p:clrMapOvr>
  <p:transition>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554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p:txBody>
          <a:bodyPr/>
          <a:lstStyle/>
          <a:p>
            <a:endParaRPr lang="ru-RU"/>
          </a:p>
        </p:txBody>
      </p:sp>
      <p:sp>
        <p:nvSpPr>
          <p:cNvPr id="3" name="Объект 2"/>
          <p:cNvSpPr>
            <a:spLocks noGrp="1"/>
          </p:cNvSpPr>
          <p:nvPr>
            <p:ph sz="quarter" idx="1"/>
          </p:nvPr>
        </p:nvSpPr>
        <p:spPr>
          <a:xfrm>
            <a:off x="107504" y="1"/>
            <a:ext cx="8856984" cy="3933056"/>
          </a:xfrm>
        </p:spPr>
        <p:txBody>
          <a:bodyPr>
            <a:normAutofit fontScale="92500"/>
          </a:bodyPr>
          <a:lstStyle/>
          <a:p>
            <a:pPr marL="0" indent="0">
              <a:buNone/>
            </a:pPr>
            <a:r>
              <a:rPr lang="ru-RU" dirty="0" smtClean="0">
                <a:solidFill>
                  <a:schemeClr val="bg1"/>
                </a:solidFill>
              </a:rPr>
              <a:t> </a:t>
            </a:r>
            <a:r>
              <a:rPr lang="ru-RU" sz="2400" b="1" dirty="0" smtClean="0">
                <a:solidFill>
                  <a:srgbClr val="FFC000"/>
                </a:solidFill>
              </a:rPr>
              <a:t>В России всегда были востребованы железнодорожные перевозки. </a:t>
            </a:r>
          </a:p>
          <a:p>
            <a:r>
              <a:rPr lang="ru-RU" sz="2400" b="1" dirty="0" smtClean="0">
                <a:solidFill>
                  <a:srgbClr val="FFC000"/>
                </a:solidFill>
              </a:rPr>
              <a:t>Главными плюсами являются экономичность, надежность, возможность перемещения негабаритных, тяжелых грузов.</a:t>
            </a:r>
          </a:p>
          <a:p>
            <a:r>
              <a:rPr lang="ru-RU" sz="2400" b="1" dirty="0" smtClean="0">
                <a:solidFill>
                  <a:srgbClr val="FFC000"/>
                </a:solidFill>
              </a:rPr>
              <a:t> Перспективным направлением развития железнодорожных грузовых перевозок в России является контейнеризация перевозок. Контейнеризация значительно повысила уровень механизации погрузочно-разгрузочных и транспортно-складских работ, что способствует сокращению сроков времени обработки и доставки грузов.</a:t>
            </a:r>
          </a:p>
        </p:txBody>
      </p:sp>
    </p:spTree>
    <p:extLst>
      <p:ext uri="{BB962C8B-B14F-4D97-AF65-F5344CB8AC3E}">
        <p14:creationId xmlns:p14="http://schemas.microsoft.com/office/powerpoint/2010/main" val="3998952934"/>
      </p:ext>
    </p:extLst>
  </p:cSld>
  <p:clrMapOvr>
    <a:masterClrMapping/>
  </p:clrMapOvr>
  <p:transition>
    <p:wipe di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праведливость">
  <a:themeElements>
    <a:clrScheme name="Справедливость">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Справедливость">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Справедливость">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588</TotalTime>
  <Words>1462</Words>
  <Application>Microsoft Office PowerPoint</Application>
  <PresentationFormat>Экран (4:3)</PresentationFormat>
  <Paragraphs>110</Paragraphs>
  <Slides>29</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29</vt:i4>
      </vt:variant>
    </vt:vector>
  </HeadingPairs>
  <TitlesOfParts>
    <vt:vector size="30" baseType="lpstr">
      <vt:lpstr>Справедливость</vt:lpstr>
      <vt:lpstr>ПРОБЛЕМЫ КОНТЕЙНЕРНЫХ ПЕРЕВОЗОК В РОССИИ И СТРАНАХ ЕАЭС </vt:lpstr>
      <vt:lpstr>Презентация PowerPoint</vt:lpstr>
      <vt:lpstr>Морские и авиаперевозки</vt:lpstr>
      <vt:lpstr>Недостатки:</vt:lpstr>
      <vt:lpstr>Автомобильные контейнерные перевозки</vt:lpstr>
      <vt:lpstr>Недостатки:</vt:lpstr>
      <vt:lpstr>Железнодорожные контейнерные перевозки</vt:lpstr>
      <vt:lpstr>Россия</vt:lpstr>
      <vt:lpstr>Презентация PowerPoint</vt:lpstr>
      <vt:lpstr>Презентация PowerPoint</vt:lpstr>
      <vt:lpstr>Презентация PowerPoint</vt:lpstr>
      <vt:lpstr>Решение проблемы </vt:lpstr>
      <vt:lpstr>Республика Армения</vt:lpstr>
      <vt:lpstr>Презентация PowerPoint</vt:lpstr>
      <vt:lpstr>Презентация PowerPoint</vt:lpstr>
      <vt:lpstr>Республика Беларусь.</vt:lpstr>
      <vt:lpstr>Презентация PowerPoint</vt:lpstr>
      <vt:lpstr>Проблемы:</vt:lpstr>
      <vt:lpstr>Пути решения:</vt:lpstr>
      <vt:lpstr>Презентация PowerPoint</vt:lpstr>
      <vt:lpstr>Республика Киргизия</vt:lpstr>
      <vt:lpstr>Презентация PowerPoint</vt:lpstr>
      <vt:lpstr>Презентация PowerPoint</vt:lpstr>
      <vt:lpstr>Презентация PowerPoint</vt:lpstr>
      <vt:lpstr>Республика Казахстан</vt:lpstr>
      <vt:lpstr>Презентация PowerPoint</vt:lpstr>
      <vt:lpstr>Презентация PowerPoint</vt:lpstr>
      <vt:lpstr>Презентация PowerPoint</vt:lpstr>
      <vt:lpstr>Презентация PowerPoint</vt:lpstr>
    </vt:vector>
  </TitlesOfParts>
  <Company>MultiDVD Team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ПРОБЛЕМЫ КОНТЕЙНЕРНЫХ ПЕРЕВОЗОК В РОССИИ И СТРАНАХ ЕАЭС</dc:title>
  <dc:creator>anna</dc:creator>
  <cp:lastModifiedBy>Дима</cp:lastModifiedBy>
  <cp:revision>37</cp:revision>
  <dcterms:created xsi:type="dcterms:W3CDTF">2017-04-10T12:40:27Z</dcterms:created>
  <dcterms:modified xsi:type="dcterms:W3CDTF">2017-04-12T18:35:07Z</dcterms:modified>
</cp:coreProperties>
</file>